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256" r:id="rId2"/>
    <p:sldId id="325" r:id="rId3"/>
    <p:sldId id="328" r:id="rId4"/>
    <p:sldId id="320" r:id="rId5"/>
    <p:sldId id="263" r:id="rId6"/>
    <p:sldId id="266" r:id="rId7"/>
    <p:sldId id="257" r:id="rId8"/>
    <p:sldId id="259" r:id="rId9"/>
    <p:sldId id="299" r:id="rId10"/>
    <p:sldId id="265" r:id="rId11"/>
    <p:sldId id="267" r:id="rId12"/>
    <p:sldId id="324" r:id="rId13"/>
    <p:sldId id="268" r:id="rId14"/>
    <p:sldId id="271" r:id="rId15"/>
    <p:sldId id="327" r:id="rId16"/>
    <p:sldId id="272" r:id="rId17"/>
    <p:sldId id="269" r:id="rId18"/>
    <p:sldId id="273" r:id="rId19"/>
    <p:sldId id="274" r:id="rId20"/>
    <p:sldId id="275" r:id="rId21"/>
    <p:sldId id="300" r:id="rId22"/>
    <p:sldId id="270" r:id="rId23"/>
    <p:sldId id="292" r:id="rId24"/>
    <p:sldId id="282" r:id="rId25"/>
    <p:sldId id="293" r:id="rId26"/>
    <p:sldId id="317" r:id="rId27"/>
    <p:sldId id="280" r:id="rId28"/>
    <p:sldId id="281" r:id="rId29"/>
    <p:sldId id="294" r:id="rId30"/>
    <p:sldId id="295" r:id="rId31"/>
    <p:sldId id="301" r:id="rId32"/>
    <p:sldId id="311" r:id="rId33"/>
    <p:sldId id="312" r:id="rId34"/>
    <p:sldId id="284" r:id="rId35"/>
    <p:sldId id="310" r:id="rId36"/>
    <p:sldId id="288" r:id="rId37"/>
    <p:sldId id="289" r:id="rId38"/>
    <p:sldId id="290" r:id="rId39"/>
    <p:sldId id="297" r:id="rId40"/>
    <p:sldId id="298" r:id="rId41"/>
    <p:sldId id="302" r:id="rId42"/>
    <p:sldId id="303" r:id="rId43"/>
    <p:sldId id="304" r:id="rId44"/>
    <p:sldId id="306" r:id="rId45"/>
    <p:sldId id="305" r:id="rId46"/>
    <p:sldId id="307" r:id="rId47"/>
    <p:sldId id="308" r:id="rId48"/>
    <p:sldId id="291" r:id="rId49"/>
    <p:sldId id="314" r:id="rId50"/>
    <p:sldId id="313" r:id="rId51"/>
    <p:sldId id="316" r:id="rId52"/>
    <p:sldId id="321" r:id="rId53"/>
    <p:sldId id="323" r:id="rId54"/>
    <p:sldId id="322" r:id="rId55"/>
    <p:sldId id="309" r:id="rId56"/>
  </p:sldIdLst>
  <p:sldSz cx="9144000" cy="6858000" type="screen4x3"/>
  <p:notesSz cx="6784975" cy="9906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581DFF"/>
    <a:srgbClr val="0033CC"/>
    <a:srgbClr val="FFFFFF"/>
    <a:srgbClr val="007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0" autoAdjust="0"/>
    <p:restoredTop sz="92015" autoAdjust="0"/>
  </p:normalViewPr>
  <p:slideViewPr>
    <p:cSldViewPr>
      <p:cViewPr varScale="1">
        <p:scale>
          <a:sx n="72" d="100"/>
          <a:sy n="72" d="100"/>
        </p:scale>
        <p:origin x="111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E95001-3131-4BDB-8B7C-86E13933C41B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AF1242F0-E1A6-44E3-95D9-94870007A0DD}">
      <dgm:prSet/>
      <dgm:spPr/>
      <dgm:t>
        <a:bodyPr/>
        <a:lstStyle/>
        <a:p>
          <a:pPr rtl="0"/>
          <a:r>
            <a:rPr lang="it-IT" b="1" dirty="0" smtClean="0">
              <a:solidFill>
                <a:schemeClr val="tx1"/>
              </a:solidFill>
            </a:rPr>
            <a:t>D.M. 429/ 2000 </a:t>
          </a:r>
          <a:r>
            <a:rPr lang="it-IT" dirty="0" smtClean="0">
              <a:solidFill>
                <a:schemeClr val="tx1"/>
              </a:solidFill>
            </a:rPr>
            <a:t>(Regolamento recante le </a:t>
          </a:r>
          <a:r>
            <a:rPr lang="it-IT" b="1" dirty="0" smtClean="0">
              <a:solidFill>
                <a:schemeClr val="tx1"/>
              </a:solidFill>
            </a:rPr>
            <a:t>caratteristiche formali generali della terza prova scritta  </a:t>
          </a:r>
          <a:r>
            <a:rPr lang="it-IT" dirty="0" smtClean="0">
              <a:solidFill>
                <a:schemeClr val="tx1"/>
              </a:solidFill>
            </a:rPr>
            <a:t>negli esami di Stato conclusivi dei corsi di studio di istruzione secondaria superiore e istruzioni per lo svolgimento della prova medesima).</a:t>
          </a:r>
          <a:endParaRPr lang="it-IT" dirty="0">
            <a:solidFill>
              <a:schemeClr val="tx1"/>
            </a:solidFill>
          </a:endParaRPr>
        </a:p>
      </dgm:t>
    </dgm:pt>
    <dgm:pt modelId="{302177FD-59B9-4F43-9277-CB0F8830E72C}" type="parTrans" cxnId="{D794534D-CAF7-4D25-8406-5AC512547D73}">
      <dgm:prSet/>
      <dgm:spPr/>
      <dgm:t>
        <a:bodyPr/>
        <a:lstStyle/>
        <a:p>
          <a:endParaRPr lang="it-IT"/>
        </a:p>
      </dgm:t>
    </dgm:pt>
    <dgm:pt modelId="{18AFCCC5-70FD-41C8-982B-215240240629}" type="sibTrans" cxnId="{D794534D-CAF7-4D25-8406-5AC512547D73}">
      <dgm:prSet/>
      <dgm:spPr/>
      <dgm:t>
        <a:bodyPr/>
        <a:lstStyle/>
        <a:p>
          <a:endParaRPr lang="it-IT"/>
        </a:p>
      </dgm:t>
    </dgm:pt>
    <dgm:pt modelId="{DF340BE2-8126-4779-935B-9E3D5D943A5C}">
      <dgm:prSet/>
      <dgm:spPr/>
      <dgm:t>
        <a:bodyPr/>
        <a:lstStyle/>
        <a:p>
          <a:pPr rtl="0"/>
          <a:r>
            <a:rPr lang="it-IT" b="1" dirty="0" smtClean="0">
              <a:solidFill>
                <a:schemeClr val="tx1"/>
              </a:solidFill>
            </a:rPr>
            <a:t>D.M. n.319 del 29 maggio 2015 </a:t>
          </a:r>
          <a:r>
            <a:rPr lang="it-IT" dirty="0" smtClean="0">
              <a:solidFill>
                <a:schemeClr val="tx1"/>
              </a:solidFill>
            </a:rPr>
            <a:t>(Costituzione delle </a:t>
          </a:r>
          <a:r>
            <a:rPr lang="it-IT" b="1" dirty="0" smtClean="0">
              <a:solidFill>
                <a:schemeClr val="tx1"/>
              </a:solidFill>
            </a:rPr>
            <a:t>aree disciplinari finalizzate alla correzione delle prove scritte </a:t>
          </a:r>
          <a:r>
            <a:rPr lang="it-IT" dirty="0" smtClean="0">
              <a:solidFill>
                <a:schemeClr val="tx1"/>
              </a:solidFill>
            </a:rPr>
            <a:t>negli esami di Stato conclusivi dei corsi di studio di istruzione secondaria di secondo grado)</a:t>
          </a:r>
          <a:endParaRPr lang="it-IT" dirty="0">
            <a:solidFill>
              <a:schemeClr val="tx1"/>
            </a:solidFill>
          </a:endParaRPr>
        </a:p>
      </dgm:t>
    </dgm:pt>
    <dgm:pt modelId="{0871FD66-F712-45EA-8417-F0123D7AD2EA}" type="parTrans" cxnId="{61478718-4C6F-4477-9BB4-6BE04E9D06DE}">
      <dgm:prSet/>
      <dgm:spPr/>
      <dgm:t>
        <a:bodyPr/>
        <a:lstStyle/>
        <a:p>
          <a:endParaRPr lang="it-IT"/>
        </a:p>
      </dgm:t>
    </dgm:pt>
    <dgm:pt modelId="{8DACBE59-F1D1-4209-BDC8-6B16FD1AA954}" type="sibTrans" cxnId="{61478718-4C6F-4477-9BB4-6BE04E9D06DE}">
      <dgm:prSet/>
      <dgm:spPr/>
      <dgm:t>
        <a:bodyPr/>
        <a:lstStyle/>
        <a:p>
          <a:endParaRPr lang="it-IT"/>
        </a:p>
      </dgm:t>
    </dgm:pt>
    <dgm:pt modelId="{031824CD-4EC3-48CD-A5B0-5DA00B01675D}">
      <dgm:prSet/>
      <dgm:spPr/>
      <dgm:t>
        <a:bodyPr/>
        <a:lstStyle/>
        <a:p>
          <a:pPr rtl="0"/>
          <a:r>
            <a:rPr lang="it-IT" b="1" dirty="0" smtClean="0">
              <a:solidFill>
                <a:schemeClr val="tx1"/>
              </a:solidFill>
            </a:rPr>
            <a:t>D.M. n. 49 del 24 febbraio 2000 </a:t>
          </a:r>
          <a:r>
            <a:rPr lang="it-IT" dirty="0" smtClean="0">
              <a:solidFill>
                <a:schemeClr val="tx1"/>
              </a:solidFill>
            </a:rPr>
            <a:t>(individuazione delle tipologie di esperienze che danno luogo ai </a:t>
          </a:r>
          <a:r>
            <a:rPr lang="it-IT" b="1" dirty="0" smtClean="0">
              <a:solidFill>
                <a:schemeClr val="tx1"/>
              </a:solidFill>
            </a:rPr>
            <a:t>crediti formativi</a:t>
          </a:r>
          <a:r>
            <a:rPr lang="it-IT" dirty="0" smtClean="0">
              <a:solidFill>
                <a:schemeClr val="tx1"/>
              </a:solidFill>
            </a:rPr>
            <a:t>).</a:t>
          </a:r>
          <a:endParaRPr lang="it-IT" dirty="0">
            <a:solidFill>
              <a:schemeClr val="tx1"/>
            </a:solidFill>
          </a:endParaRPr>
        </a:p>
      </dgm:t>
    </dgm:pt>
    <dgm:pt modelId="{5C21E237-7EE5-47AD-A22B-F477680CDC6B}" type="parTrans" cxnId="{4D60A5CB-DE90-4BCE-9AC8-BBD85BEA3261}">
      <dgm:prSet/>
      <dgm:spPr/>
      <dgm:t>
        <a:bodyPr/>
        <a:lstStyle/>
        <a:p>
          <a:endParaRPr lang="it-IT"/>
        </a:p>
      </dgm:t>
    </dgm:pt>
    <dgm:pt modelId="{9700E8F6-E401-454F-A1AC-68C1199C2D4D}" type="sibTrans" cxnId="{4D60A5CB-DE90-4BCE-9AC8-BBD85BEA3261}">
      <dgm:prSet/>
      <dgm:spPr/>
      <dgm:t>
        <a:bodyPr/>
        <a:lstStyle/>
        <a:p>
          <a:endParaRPr lang="it-IT"/>
        </a:p>
      </dgm:t>
    </dgm:pt>
    <dgm:pt modelId="{ECE1F6C1-B31E-40CC-A631-6F55F939733A}">
      <dgm:prSet/>
      <dgm:spPr/>
      <dgm:t>
        <a:bodyPr/>
        <a:lstStyle/>
        <a:p>
          <a:pPr rtl="0"/>
          <a:r>
            <a:rPr lang="it-IT" b="1" dirty="0" smtClean="0">
              <a:solidFill>
                <a:schemeClr val="tx1"/>
              </a:solidFill>
            </a:rPr>
            <a:t>Legge n.104 del 5 febbraio 1992 </a:t>
          </a:r>
          <a:r>
            <a:rPr lang="it-IT" dirty="0" smtClean="0">
              <a:solidFill>
                <a:schemeClr val="tx1"/>
              </a:solidFill>
            </a:rPr>
            <a:t>("Legge-quadro per l'assistenza, l'integrazione sociale e i diritti delle </a:t>
          </a:r>
          <a:r>
            <a:rPr lang="it-IT" b="1" dirty="0" smtClean="0">
              <a:solidFill>
                <a:schemeClr val="tx1"/>
              </a:solidFill>
            </a:rPr>
            <a:t>persone handicappate</a:t>
          </a:r>
          <a:r>
            <a:rPr lang="it-IT" dirty="0" smtClean="0">
              <a:solidFill>
                <a:schemeClr val="tx1"/>
              </a:solidFill>
            </a:rPr>
            <a:t>")</a:t>
          </a:r>
          <a:endParaRPr lang="it-IT" dirty="0">
            <a:solidFill>
              <a:schemeClr val="tx1"/>
            </a:solidFill>
          </a:endParaRPr>
        </a:p>
      </dgm:t>
    </dgm:pt>
    <dgm:pt modelId="{7FA296D9-A960-4FAF-9BC4-C1873A4C1E9A}" type="parTrans" cxnId="{6517C6AD-ED5F-4B18-93EB-78A4877A03E3}">
      <dgm:prSet/>
      <dgm:spPr/>
      <dgm:t>
        <a:bodyPr/>
        <a:lstStyle/>
        <a:p>
          <a:endParaRPr lang="it-IT"/>
        </a:p>
      </dgm:t>
    </dgm:pt>
    <dgm:pt modelId="{A961B251-8403-48F9-A98E-12FA7F29571B}" type="sibTrans" cxnId="{6517C6AD-ED5F-4B18-93EB-78A4877A03E3}">
      <dgm:prSet/>
      <dgm:spPr/>
      <dgm:t>
        <a:bodyPr/>
        <a:lstStyle/>
        <a:p>
          <a:endParaRPr lang="it-IT"/>
        </a:p>
      </dgm:t>
    </dgm:pt>
    <dgm:pt modelId="{FB775AC5-81C9-4784-9FA6-17D4379D45FF}" type="pres">
      <dgm:prSet presAssocID="{6DE95001-3131-4BDB-8B7C-86E13933C4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EE3A163-6F15-4714-81CA-BC8DBEB7D1BF}" type="pres">
      <dgm:prSet presAssocID="{AF1242F0-E1A6-44E3-95D9-94870007A0DD}" presName="parentText" presStyleLbl="node1" presStyleIdx="0" presStyleCnt="4" custScaleY="15557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939305-4BDF-44E2-81EA-96FA641CCEB2}" type="pres">
      <dgm:prSet presAssocID="{18AFCCC5-70FD-41C8-982B-215240240629}" presName="spacer" presStyleCnt="0"/>
      <dgm:spPr/>
    </dgm:pt>
    <dgm:pt modelId="{B7F070AD-BD9F-46C0-ABB2-65AF50EA7E6B}" type="pres">
      <dgm:prSet presAssocID="{DF340BE2-8126-4779-935B-9E3D5D943A5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D69D2E6-6171-44CE-9DF5-A8749AFD9814}" type="pres">
      <dgm:prSet presAssocID="{8DACBE59-F1D1-4209-BDC8-6B16FD1AA954}" presName="spacer" presStyleCnt="0"/>
      <dgm:spPr/>
    </dgm:pt>
    <dgm:pt modelId="{030B09BB-0E0C-4BD8-A3AF-F759E3619182}" type="pres">
      <dgm:prSet presAssocID="{031824CD-4EC3-48CD-A5B0-5DA00B01675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873B7A7-FC7B-4F70-B9F5-684B8A17C37E}" type="pres">
      <dgm:prSet presAssocID="{9700E8F6-E401-454F-A1AC-68C1199C2D4D}" presName="spacer" presStyleCnt="0"/>
      <dgm:spPr/>
    </dgm:pt>
    <dgm:pt modelId="{9D848F7F-F9F9-44B6-BF2A-2FDEE3913C35}" type="pres">
      <dgm:prSet presAssocID="{ECE1F6C1-B31E-40CC-A631-6F55F939733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794534D-CAF7-4D25-8406-5AC512547D73}" srcId="{6DE95001-3131-4BDB-8B7C-86E13933C41B}" destId="{AF1242F0-E1A6-44E3-95D9-94870007A0DD}" srcOrd="0" destOrd="0" parTransId="{302177FD-59B9-4F43-9277-CB0F8830E72C}" sibTransId="{18AFCCC5-70FD-41C8-982B-215240240629}"/>
    <dgm:cxn modelId="{80826A7B-0C66-402A-85C8-2EAB87BF7039}" type="presOf" srcId="{DF340BE2-8126-4779-935B-9E3D5D943A5C}" destId="{B7F070AD-BD9F-46C0-ABB2-65AF50EA7E6B}" srcOrd="0" destOrd="0" presId="urn:microsoft.com/office/officeart/2005/8/layout/vList2"/>
    <dgm:cxn modelId="{6517C6AD-ED5F-4B18-93EB-78A4877A03E3}" srcId="{6DE95001-3131-4BDB-8B7C-86E13933C41B}" destId="{ECE1F6C1-B31E-40CC-A631-6F55F939733A}" srcOrd="3" destOrd="0" parTransId="{7FA296D9-A960-4FAF-9BC4-C1873A4C1E9A}" sibTransId="{A961B251-8403-48F9-A98E-12FA7F29571B}"/>
    <dgm:cxn modelId="{4D60A5CB-DE90-4BCE-9AC8-BBD85BEA3261}" srcId="{6DE95001-3131-4BDB-8B7C-86E13933C41B}" destId="{031824CD-4EC3-48CD-A5B0-5DA00B01675D}" srcOrd="2" destOrd="0" parTransId="{5C21E237-7EE5-47AD-A22B-F477680CDC6B}" sibTransId="{9700E8F6-E401-454F-A1AC-68C1199C2D4D}"/>
    <dgm:cxn modelId="{1992F18E-BED5-4021-BA07-6546705EC4C2}" type="presOf" srcId="{031824CD-4EC3-48CD-A5B0-5DA00B01675D}" destId="{030B09BB-0E0C-4BD8-A3AF-F759E3619182}" srcOrd="0" destOrd="0" presId="urn:microsoft.com/office/officeart/2005/8/layout/vList2"/>
    <dgm:cxn modelId="{A2CB4A2D-C5B5-44C6-B05D-440F286E6C0B}" type="presOf" srcId="{6DE95001-3131-4BDB-8B7C-86E13933C41B}" destId="{FB775AC5-81C9-4784-9FA6-17D4379D45FF}" srcOrd="0" destOrd="0" presId="urn:microsoft.com/office/officeart/2005/8/layout/vList2"/>
    <dgm:cxn modelId="{61478718-4C6F-4477-9BB4-6BE04E9D06DE}" srcId="{6DE95001-3131-4BDB-8B7C-86E13933C41B}" destId="{DF340BE2-8126-4779-935B-9E3D5D943A5C}" srcOrd="1" destOrd="0" parTransId="{0871FD66-F712-45EA-8417-F0123D7AD2EA}" sibTransId="{8DACBE59-F1D1-4209-BDC8-6B16FD1AA954}"/>
    <dgm:cxn modelId="{B43D1E26-C1BB-4C82-A972-90BA204C100B}" type="presOf" srcId="{AF1242F0-E1A6-44E3-95D9-94870007A0DD}" destId="{CEE3A163-6F15-4714-81CA-BC8DBEB7D1BF}" srcOrd="0" destOrd="0" presId="urn:microsoft.com/office/officeart/2005/8/layout/vList2"/>
    <dgm:cxn modelId="{1FEAC5A7-63E4-4492-9902-8957FA91BFE4}" type="presOf" srcId="{ECE1F6C1-B31E-40CC-A631-6F55F939733A}" destId="{9D848F7F-F9F9-44B6-BF2A-2FDEE3913C35}" srcOrd="0" destOrd="0" presId="urn:microsoft.com/office/officeart/2005/8/layout/vList2"/>
    <dgm:cxn modelId="{83A4278E-B31B-4D8A-85BF-57FA8A57BD42}" type="presParOf" srcId="{FB775AC5-81C9-4784-9FA6-17D4379D45FF}" destId="{CEE3A163-6F15-4714-81CA-BC8DBEB7D1BF}" srcOrd="0" destOrd="0" presId="urn:microsoft.com/office/officeart/2005/8/layout/vList2"/>
    <dgm:cxn modelId="{84553F73-E3AF-4980-9669-84E595BB1EDA}" type="presParOf" srcId="{FB775AC5-81C9-4784-9FA6-17D4379D45FF}" destId="{88939305-4BDF-44E2-81EA-96FA641CCEB2}" srcOrd="1" destOrd="0" presId="urn:microsoft.com/office/officeart/2005/8/layout/vList2"/>
    <dgm:cxn modelId="{F73C9F2A-38B5-4DA4-BA21-543FC961C7EA}" type="presParOf" srcId="{FB775AC5-81C9-4784-9FA6-17D4379D45FF}" destId="{B7F070AD-BD9F-46C0-ABB2-65AF50EA7E6B}" srcOrd="2" destOrd="0" presId="urn:microsoft.com/office/officeart/2005/8/layout/vList2"/>
    <dgm:cxn modelId="{D1E5D524-82E5-4EEF-9FEA-6C6FD50DBF76}" type="presParOf" srcId="{FB775AC5-81C9-4784-9FA6-17D4379D45FF}" destId="{3D69D2E6-6171-44CE-9DF5-A8749AFD9814}" srcOrd="3" destOrd="0" presId="urn:microsoft.com/office/officeart/2005/8/layout/vList2"/>
    <dgm:cxn modelId="{10526BEB-820F-461C-B5E0-CE09E7667E56}" type="presParOf" srcId="{FB775AC5-81C9-4784-9FA6-17D4379D45FF}" destId="{030B09BB-0E0C-4BD8-A3AF-F759E3619182}" srcOrd="4" destOrd="0" presId="urn:microsoft.com/office/officeart/2005/8/layout/vList2"/>
    <dgm:cxn modelId="{27D87543-2214-4449-8934-DFBBE216751C}" type="presParOf" srcId="{FB775AC5-81C9-4784-9FA6-17D4379D45FF}" destId="{3873B7A7-FC7B-4F70-B9F5-684B8A17C37E}" srcOrd="5" destOrd="0" presId="urn:microsoft.com/office/officeart/2005/8/layout/vList2"/>
    <dgm:cxn modelId="{04523E3B-DB99-4810-B605-969AC44A23B0}" type="presParOf" srcId="{FB775AC5-81C9-4784-9FA6-17D4379D45FF}" destId="{9D848F7F-F9F9-44B6-BF2A-2FDEE3913C3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C04F961-CDE4-4E44-B077-82F41F5FDCE1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06F9AAF3-9FE1-4D9A-8C00-617E0620275E}">
      <dgm:prSet custT="1"/>
      <dgm:spPr/>
      <dgm:t>
        <a:bodyPr/>
        <a:lstStyle/>
        <a:p>
          <a:pPr rtl="0"/>
          <a:r>
            <a:rPr lang="it-IT" sz="1400" dirty="0" smtClean="0">
              <a:solidFill>
                <a:schemeClr val="tx1"/>
              </a:solidFill>
            </a:rPr>
            <a:t>1. La Commissione d’esame  considerati gli elementi forniti dal consiglio di classe, terrà in debita considerazione le </a:t>
          </a:r>
          <a:r>
            <a:rPr lang="it-IT" sz="1400" b="1" u="sng" dirty="0" smtClean="0">
              <a:solidFill>
                <a:schemeClr val="tx1"/>
              </a:solidFill>
            </a:rPr>
            <a:t>specifiche situazioni soggettive</a:t>
          </a:r>
          <a:r>
            <a:rPr lang="it-IT" sz="1400" b="1" dirty="0" smtClean="0">
              <a:solidFill>
                <a:schemeClr val="tx1"/>
              </a:solidFill>
            </a:rPr>
            <a:t>, </a:t>
          </a:r>
          <a:r>
            <a:rPr lang="it-IT" sz="1400" b="1" u="sng" dirty="0" smtClean="0">
              <a:solidFill>
                <a:schemeClr val="tx1"/>
              </a:solidFill>
            </a:rPr>
            <a:t>adeguatamente certificate</a:t>
          </a:r>
          <a:r>
            <a:rPr lang="it-IT" sz="1400" b="1" dirty="0" smtClean="0">
              <a:solidFill>
                <a:schemeClr val="tx1"/>
              </a:solidFill>
            </a:rPr>
            <a:t>, </a:t>
          </a:r>
          <a:r>
            <a:rPr lang="it-IT" sz="1400" dirty="0" smtClean="0">
              <a:solidFill>
                <a:schemeClr val="tx1"/>
              </a:solidFill>
            </a:rPr>
            <a:t>relative ai candidati con DSA, in particolare, </a:t>
          </a:r>
          <a:r>
            <a:rPr lang="it-IT" sz="1400" u="sng" dirty="0" smtClean="0">
              <a:solidFill>
                <a:schemeClr val="tx1"/>
              </a:solidFill>
            </a:rPr>
            <a:t>le </a:t>
          </a:r>
          <a:r>
            <a:rPr lang="it-IT" sz="1400" b="1" u="sng" dirty="0" smtClean="0">
              <a:solidFill>
                <a:schemeClr val="tx1"/>
              </a:solidFill>
            </a:rPr>
            <a:t>modalità didattiche e le forme di valutazione </a:t>
          </a:r>
          <a:r>
            <a:rPr lang="it-IT" sz="1400" b="1" dirty="0" smtClean="0">
              <a:solidFill>
                <a:schemeClr val="tx1"/>
              </a:solidFill>
            </a:rPr>
            <a:t>individuate </a:t>
          </a:r>
          <a:r>
            <a:rPr lang="it-IT" sz="1400" dirty="0" smtClean="0">
              <a:solidFill>
                <a:schemeClr val="tx1"/>
              </a:solidFill>
            </a:rPr>
            <a:t>nell’ambito dei percorsi didattici individualizzati e personalizzati. A tal fine il consiglio di classe inserisce nel documento del 15 maggio il Piano Didattico Personalizzato o altra documentazione predisposta ai sensi dell’articolo 5 del D.M. n. 5669/ 2011. </a:t>
          </a:r>
          <a:endParaRPr lang="it-IT" sz="1400" dirty="0">
            <a:solidFill>
              <a:schemeClr val="tx1"/>
            </a:solidFill>
          </a:endParaRPr>
        </a:p>
      </dgm:t>
    </dgm:pt>
    <dgm:pt modelId="{3AE4A80D-4C57-4046-BC3C-D102F9047FE1}" type="parTrans" cxnId="{253A15D1-CF9E-4430-92E4-33BCC8686E95}">
      <dgm:prSet/>
      <dgm:spPr/>
      <dgm:t>
        <a:bodyPr/>
        <a:lstStyle/>
        <a:p>
          <a:endParaRPr lang="it-IT"/>
        </a:p>
      </dgm:t>
    </dgm:pt>
    <dgm:pt modelId="{AA70EB69-0D86-48A2-ABB8-01B3CDEC59B7}" type="sibTrans" cxnId="{253A15D1-CF9E-4430-92E4-33BCC8686E95}">
      <dgm:prSet/>
      <dgm:spPr/>
      <dgm:t>
        <a:bodyPr/>
        <a:lstStyle/>
        <a:p>
          <a:endParaRPr lang="it-IT"/>
        </a:p>
      </dgm:t>
    </dgm:pt>
    <dgm:pt modelId="{2864F9D9-1483-4DF5-993C-DEB44CF525E1}">
      <dgm:prSet/>
      <dgm:spPr/>
      <dgm:t>
        <a:bodyPr/>
        <a:lstStyle/>
        <a:p>
          <a:pPr rtl="0"/>
          <a:r>
            <a:rPr lang="it-IT" dirty="0" smtClean="0">
              <a:solidFill>
                <a:schemeClr val="tx1"/>
              </a:solidFill>
            </a:rPr>
            <a:t>Sulla base di tale documentazione e di tutti gli elementi forniti dal CDC, le Commissioni predispongono le  modalità di svolgimento delle prove scritte e orali. </a:t>
          </a:r>
          <a:endParaRPr lang="it-IT" dirty="0">
            <a:solidFill>
              <a:schemeClr val="tx1"/>
            </a:solidFill>
          </a:endParaRPr>
        </a:p>
      </dgm:t>
    </dgm:pt>
    <dgm:pt modelId="{155B9837-F7D7-4072-9EBC-F59B8E5A2FD3}" type="parTrans" cxnId="{19EE3AA4-43C5-435A-8DD1-2AE1A5B5276B}">
      <dgm:prSet/>
      <dgm:spPr/>
      <dgm:t>
        <a:bodyPr/>
        <a:lstStyle/>
        <a:p>
          <a:endParaRPr lang="it-IT"/>
        </a:p>
      </dgm:t>
    </dgm:pt>
    <dgm:pt modelId="{E8DCB6D2-E3A6-4BE9-9F90-16A3E02D9BF3}" type="sibTrans" cxnId="{19EE3AA4-43C5-435A-8DD1-2AE1A5B5276B}">
      <dgm:prSet/>
      <dgm:spPr/>
      <dgm:t>
        <a:bodyPr/>
        <a:lstStyle/>
        <a:p>
          <a:endParaRPr lang="it-IT"/>
        </a:p>
      </dgm:t>
    </dgm:pt>
    <dgm:pt modelId="{8454F67F-6234-4A2A-B9FB-DBE767BA69ED}" type="pres">
      <dgm:prSet presAssocID="{3C04F961-CDE4-4E44-B077-82F41F5FDCE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7A139AC-7023-4D33-9AF5-0D2F0FA86E0F}" type="pres">
      <dgm:prSet presAssocID="{06F9AAF3-9FE1-4D9A-8C00-617E0620275E}" presName="node" presStyleLbl="node1" presStyleIdx="0" presStyleCnt="2" custScaleX="108929" custScaleY="12861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CDB8DF5-7364-4E63-BC19-8E6130FFEC99}" type="pres">
      <dgm:prSet presAssocID="{AA70EB69-0D86-48A2-ABB8-01B3CDEC59B7}" presName="sibTrans" presStyleLbl="sibTrans2D1" presStyleIdx="0" presStyleCnt="2" custLinFactNeighborX="23078" custLinFactNeighborY="5762"/>
      <dgm:spPr/>
      <dgm:t>
        <a:bodyPr/>
        <a:lstStyle/>
        <a:p>
          <a:endParaRPr lang="it-IT"/>
        </a:p>
      </dgm:t>
    </dgm:pt>
    <dgm:pt modelId="{11A0F8D8-53CF-4C35-8E1E-AE0D59E34A5B}" type="pres">
      <dgm:prSet presAssocID="{AA70EB69-0D86-48A2-ABB8-01B3CDEC59B7}" presName="connectorText" presStyleLbl="sibTrans2D1" presStyleIdx="0" presStyleCnt="2"/>
      <dgm:spPr/>
      <dgm:t>
        <a:bodyPr/>
        <a:lstStyle/>
        <a:p>
          <a:endParaRPr lang="it-IT"/>
        </a:p>
      </dgm:t>
    </dgm:pt>
    <dgm:pt modelId="{B5B311A1-017E-4078-A2D6-FB7E99C9BF55}" type="pres">
      <dgm:prSet presAssocID="{2864F9D9-1483-4DF5-993C-DEB44CF525E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C1950AE-F4C8-4BA5-9E1E-94FA2B2C7052}" type="pres">
      <dgm:prSet presAssocID="{E8DCB6D2-E3A6-4BE9-9F90-16A3E02D9BF3}" presName="sibTrans" presStyleLbl="sibTrans2D1" presStyleIdx="1" presStyleCnt="2"/>
      <dgm:spPr/>
      <dgm:t>
        <a:bodyPr/>
        <a:lstStyle/>
        <a:p>
          <a:endParaRPr lang="it-IT"/>
        </a:p>
      </dgm:t>
    </dgm:pt>
    <dgm:pt modelId="{75DA6824-25A4-4187-B17E-A1352A78FE74}" type="pres">
      <dgm:prSet presAssocID="{E8DCB6D2-E3A6-4BE9-9F90-16A3E02D9BF3}" presName="connectorText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EB668E9F-69FC-4185-84D3-C7D4040BE72F}" type="presOf" srcId="{2864F9D9-1483-4DF5-993C-DEB44CF525E1}" destId="{B5B311A1-017E-4078-A2D6-FB7E99C9BF55}" srcOrd="0" destOrd="0" presId="urn:microsoft.com/office/officeart/2005/8/layout/cycle2"/>
    <dgm:cxn modelId="{57EF8E0E-9F5A-4149-99F7-6C25D6F3648F}" type="presOf" srcId="{06F9AAF3-9FE1-4D9A-8C00-617E0620275E}" destId="{67A139AC-7023-4D33-9AF5-0D2F0FA86E0F}" srcOrd="0" destOrd="0" presId="urn:microsoft.com/office/officeart/2005/8/layout/cycle2"/>
    <dgm:cxn modelId="{19EE3AA4-43C5-435A-8DD1-2AE1A5B5276B}" srcId="{3C04F961-CDE4-4E44-B077-82F41F5FDCE1}" destId="{2864F9D9-1483-4DF5-993C-DEB44CF525E1}" srcOrd="1" destOrd="0" parTransId="{155B9837-F7D7-4072-9EBC-F59B8E5A2FD3}" sibTransId="{E8DCB6D2-E3A6-4BE9-9F90-16A3E02D9BF3}"/>
    <dgm:cxn modelId="{253A15D1-CF9E-4430-92E4-33BCC8686E95}" srcId="{3C04F961-CDE4-4E44-B077-82F41F5FDCE1}" destId="{06F9AAF3-9FE1-4D9A-8C00-617E0620275E}" srcOrd="0" destOrd="0" parTransId="{3AE4A80D-4C57-4046-BC3C-D102F9047FE1}" sibTransId="{AA70EB69-0D86-48A2-ABB8-01B3CDEC59B7}"/>
    <dgm:cxn modelId="{97CCB855-ACCE-4EC4-8826-F298EA028B42}" type="presOf" srcId="{AA70EB69-0D86-48A2-ABB8-01B3CDEC59B7}" destId="{0CDB8DF5-7364-4E63-BC19-8E6130FFEC99}" srcOrd="0" destOrd="0" presId="urn:microsoft.com/office/officeart/2005/8/layout/cycle2"/>
    <dgm:cxn modelId="{75D5BA1C-64FE-4E02-AB7A-686DB4515FD0}" type="presOf" srcId="{AA70EB69-0D86-48A2-ABB8-01B3CDEC59B7}" destId="{11A0F8D8-53CF-4C35-8E1E-AE0D59E34A5B}" srcOrd="1" destOrd="0" presId="urn:microsoft.com/office/officeart/2005/8/layout/cycle2"/>
    <dgm:cxn modelId="{3D0E5335-6A2F-46F0-B7D2-8CD496EE3D2A}" type="presOf" srcId="{E8DCB6D2-E3A6-4BE9-9F90-16A3E02D9BF3}" destId="{75DA6824-25A4-4187-B17E-A1352A78FE74}" srcOrd="1" destOrd="0" presId="urn:microsoft.com/office/officeart/2005/8/layout/cycle2"/>
    <dgm:cxn modelId="{96610DAC-BC08-47BC-8E9A-357E1168DFAB}" type="presOf" srcId="{E8DCB6D2-E3A6-4BE9-9F90-16A3E02D9BF3}" destId="{9C1950AE-F4C8-4BA5-9E1E-94FA2B2C7052}" srcOrd="0" destOrd="0" presId="urn:microsoft.com/office/officeart/2005/8/layout/cycle2"/>
    <dgm:cxn modelId="{7A3CF7A0-1EAE-49EB-9373-01619570FE76}" type="presOf" srcId="{3C04F961-CDE4-4E44-B077-82F41F5FDCE1}" destId="{8454F67F-6234-4A2A-B9FB-DBE767BA69ED}" srcOrd="0" destOrd="0" presId="urn:microsoft.com/office/officeart/2005/8/layout/cycle2"/>
    <dgm:cxn modelId="{4ECE36FE-6C17-4FDC-B56F-B115D450640B}" type="presParOf" srcId="{8454F67F-6234-4A2A-B9FB-DBE767BA69ED}" destId="{67A139AC-7023-4D33-9AF5-0D2F0FA86E0F}" srcOrd="0" destOrd="0" presId="urn:microsoft.com/office/officeart/2005/8/layout/cycle2"/>
    <dgm:cxn modelId="{F7CCF371-37F6-4C69-8551-882A81A82BE3}" type="presParOf" srcId="{8454F67F-6234-4A2A-B9FB-DBE767BA69ED}" destId="{0CDB8DF5-7364-4E63-BC19-8E6130FFEC99}" srcOrd="1" destOrd="0" presId="urn:microsoft.com/office/officeart/2005/8/layout/cycle2"/>
    <dgm:cxn modelId="{13E32D24-8CDA-4005-A229-3BC02BDCE5E0}" type="presParOf" srcId="{0CDB8DF5-7364-4E63-BC19-8E6130FFEC99}" destId="{11A0F8D8-53CF-4C35-8E1E-AE0D59E34A5B}" srcOrd="0" destOrd="0" presId="urn:microsoft.com/office/officeart/2005/8/layout/cycle2"/>
    <dgm:cxn modelId="{F8C3CEF2-2264-4B4B-B4BD-C2B7DD07326F}" type="presParOf" srcId="{8454F67F-6234-4A2A-B9FB-DBE767BA69ED}" destId="{B5B311A1-017E-4078-A2D6-FB7E99C9BF55}" srcOrd="2" destOrd="0" presId="urn:microsoft.com/office/officeart/2005/8/layout/cycle2"/>
    <dgm:cxn modelId="{1BC3C351-BB22-49C9-B252-A6F01874A358}" type="presParOf" srcId="{8454F67F-6234-4A2A-B9FB-DBE767BA69ED}" destId="{9C1950AE-F4C8-4BA5-9E1E-94FA2B2C7052}" srcOrd="3" destOrd="0" presId="urn:microsoft.com/office/officeart/2005/8/layout/cycle2"/>
    <dgm:cxn modelId="{26BEC197-7EF5-4436-91EB-A5A9AA745E35}" type="presParOf" srcId="{9C1950AE-F4C8-4BA5-9E1E-94FA2B2C7052}" destId="{75DA6824-25A4-4187-B17E-A1352A78FE7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4EA1400-B9A4-469F-B369-3186589AFDE7}" type="doc">
      <dgm:prSet loTypeId="urn:microsoft.com/office/officeart/2005/8/layout/hList7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BBE0DAF2-C925-40D9-A593-0A47553C8252}">
      <dgm:prSet/>
      <dgm:spPr/>
      <dgm:t>
        <a:bodyPr/>
        <a:lstStyle/>
        <a:p>
          <a:pPr rtl="0"/>
          <a:r>
            <a:rPr lang="it-IT" dirty="0" smtClean="0">
              <a:solidFill>
                <a:schemeClr val="tx1"/>
              </a:solidFill>
            </a:rPr>
            <a:t>Massima attenzione nei giorni delle prove  scritte, anche per la sovraesposizione  mediatica.</a:t>
          </a:r>
          <a:endParaRPr lang="it-IT" dirty="0">
            <a:solidFill>
              <a:schemeClr val="tx1"/>
            </a:solidFill>
          </a:endParaRPr>
        </a:p>
      </dgm:t>
    </dgm:pt>
    <dgm:pt modelId="{EC520C0B-1101-4BD3-8190-FE4BA8CE133D}" type="parTrans" cxnId="{E3193323-9071-420C-8B55-39E001658B1F}">
      <dgm:prSet/>
      <dgm:spPr/>
      <dgm:t>
        <a:bodyPr/>
        <a:lstStyle/>
        <a:p>
          <a:endParaRPr lang="it-IT"/>
        </a:p>
      </dgm:t>
    </dgm:pt>
    <dgm:pt modelId="{D4F45763-9D0B-4C4E-8F89-DD2737C55F55}" type="sibTrans" cxnId="{E3193323-9071-420C-8B55-39E001658B1F}">
      <dgm:prSet/>
      <dgm:spPr/>
      <dgm:t>
        <a:bodyPr/>
        <a:lstStyle/>
        <a:p>
          <a:endParaRPr lang="it-IT"/>
        </a:p>
      </dgm:t>
    </dgm:pt>
    <dgm:pt modelId="{AECA893C-8A42-48DB-A3BD-8FA413040E04}">
      <dgm:prSet/>
      <dgm:spPr/>
      <dgm:t>
        <a:bodyPr/>
        <a:lstStyle/>
        <a:p>
          <a:pPr rtl="0"/>
          <a:r>
            <a:rPr lang="it-IT" dirty="0" smtClean="0">
              <a:solidFill>
                <a:schemeClr val="tx1"/>
              </a:solidFill>
            </a:rPr>
            <a:t>Attenzione alla custodia e apertura del plico  telematico e durante la fotocopiatura delle  prove.</a:t>
          </a:r>
          <a:endParaRPr lang="it-IT" dirty="0">
            <a:solidFill>
              <a:schemeClr val="tx1"/>
            </a:solidFill>
          </a:endParaRPr>
        </a:p>
      </dgm:t>
    </dgm:pt>
    <dgm:pt modelId="{D6B0484F-7015-482B-8002-C1A5B4024E94}" type="parTrans" cxnId="{D0B420D3-36F1-4116-B6B2-4FCAC75A9083}">
      <dgm:prSet/>
      <dgm:spPr/>
      <dgm:t>
        <a:bodyPr/>
        <a:lstStyle/>
        <a:p>
          <a:endParaRPr lang="it-IT"/>
        </a:p>
      </dgm:t>
    </dgm:pt>
    <dgm:pt modelId="{B4B69C8A-7FA3-4B7A-82CB-EBB276EEDF51}" type="sibTrans" cxnId="{D0B420D3-36F1-4116-B6B2-4FCAC75A9083}">
      <dgm:prSet/>
      <dgm:spPr/>
      <dgm:t>
        <a:bodyPr/>
        <a:lstStyle/>
        <a:p>
          <a:endParaRPr lang="it-IT"/>
        </a:p>
      </dgm:t>
    </dgm:pt>
    <dgm:pt modelId="{9D18AFA0-0490-4334-AA0C-1BBAE27DE1BB}">
      <dgm:prSet/>
      <dgm:spPr/>
      <dgm:t>
        <a:bodyPr/>
        <a:lstStyle/>
        <a:p>
          <a:pPr rtl="0"/>
          <a:r>
            <a:rPr lang="it-IT" dirty="0" smtClean="0">
              <a:solidFill>
                <a:schemeClr val="tx1"/>
              </a:solidFill>
            </a:rPr>
            <a:t>Attenzione alla distribuzione delle prove  giuste al momento giusto agli studenti giusti</a:t>
          </a:r>
          <a:endParaRPr lang="it-IT" dirty="0">
            <a:solidFill>
              <a:schemeClr val="tx1"/>
            </a:solidFill>
          </a:endParaRPr>
        </a:p>
      </dgm:t>
    </dgm:pt>
    <dgm:pt modelId="{4898C820-30DF-498D-B5BC-A70861F668E3}" type="parTrans" cxnId="{75784208-5A41-4015-84F4-0B9438E16826}">
      <dgm:prSet/>
      <dgm:spPr/>
      <dgm:t>
        <a:bodyPr/>
        <a:lstStyle/>
        <a:p>
          <a:endParaRPr lang="it-IT"/>
        </a:p>
      </dgm:t>
    </dgm:pt>
    <dgm:pt modelId="{3B06763D-A4C9-41A0-9D45-748591E40FBF}" type="sibTrans" cxnId="{75784208-5A41-4015-84F4-0B9438E16826}">
      <dgm:prSet/>
      <dgm:spPr/>
      <dgm:t>
        <a:bodyPr/>
        <a:lstStyle/>
        <a:p>
          <a:endParaRPr lang="it-IT"/>
        </a:p>
      </dgm:t>
    </dgm:pt>
    <dgm:pt modelId="{7B105876-251C-4A81-8029-6D05E6977C3F}">
      <dgm:prSet/>
      <dgm:spPr/>
      <dgm:t>
        <a:bodyPr/>
        <a:lstStyle/>
        <a:p>
          <a:pPr rtl="0"/>
          <a:r>
            <a:rPr lang="it-IT" dirty="0" smtClean="0">
              <a:solidFill>
                <a:schemeClr val="tx1"/>
              </a:solidFill>
            </a:rPr>
            <a:t>Attenzione agli aspetti informativi, in  particolare i social network, usati da studenti  e docenti per fare osservazioni</a:t>
          </a:r>
          <a:endParaRPr lang="it-IT" dirty="0">
            <a:solidFill>
              <a:schemeClr val="tx1"/>
            </a:solidFill>
          </a:endParaRPr>
        </a:p>
      </dgm:t>
    </dgm:pt>
    <dgm:pt modelId="{CA41A88D-4D6D-4ACE-B622-7DF2DBA1A9C9}" type="parTrans" cxnId="{DFACED20-8D5D-4CEC-80F5-BEBE170961CC}">
      <dgm:prSet/>
      <dgm:spPr/>
      <dgm:t>
        <a:bodyPr/>
        <a:lstStyle/>
        <a:p>
          <a:endParaRPr lang="it-IT"/>
        </a:p>
      </dgm:t>
    </dgm:pt>
    <dgm:pt modelId="{D33922E7-81EF-4544-A625-B9E6553C48B8}" type="sibTrans" cxnId="{DFACED20-8D5D-4CEC-80F5-BEBE170961CC}">
      <dgm:prSet/>
      <dgm:spPr/>
      <dgm:t>
        <a:bodyPr/>
        <a:lstStyle/>
        <a:p>
          <a:endParaRPr lang="it-IT"/>
        </a:p>
      </dgm:t>
    </dgm:pt>
    <dgm:pt modelId="{42C961A9-D440-4187-8A52-6602B98F66EB}" type="pres">
      <dgm:prSet presAssocID="{B4EA1400-B9A4-469F-B369-3186589AFDE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A5C53A1E-7960-496E-990D-89C081EE0109}" type="pres">
      <dgm:prSet presAssocID="{B4EA1400-B9A4-469F-B369-3186589AFDE7}" presName="fgShape" presStyleLbl="fgShp" presStyleIdx="0" presStyleCnt="1"/>
      <dgm:spPr/>
    </dgm:pt>
    <dgm:pt modelId="{6C3E4834-5466-4713-BB72-F4187CF6954E}" type="pres">
      <dgm:prSet presAssocID="{B4EA1400-B9A4-469F-B369-3186589AFDE7}" presName="linComp" presStyleCnt="0"/>
      <dgm:spPr/>
    </dgm:pt>
    <dgm:pt modelId="{F131520F-AEFD-4405-92EA-029F3E4A26C9}" type="pres">
      <dgm:prSet presAssocID="{BBE0DAF2-C925-40D9-A593-0A47553C8252}" presName="compNode" presStyleCnt="0"/>
      <dgm:spPr/>
    </dgm:pt>
    <dgm:pt modelId="{8D86CF48-839F-4B91-8DDA-7068B9195FEB}" type="pres">
      <dgm:prSet presAssocID="{BBE0DAF2-C925-40D9-A593-0A47553C8252}" presName="bkgdShape" presStyleLbl="node1" presStyleIdx="0" presStyleCnt="4"/>
      <dgm:spPr/>
      <dgm:t>
        <a:bodyPr/>
        <a:lstStyle/>
        <a:p>
          <a:endParaRPr lang="it-IT"/>
        </a:p>
      </dgm:t>
    </dgm:pt>
    <dgm:pt modelId="{23E75DEC-19EA-4303-970A-BCD786D75F1C}" type="pres">
      <dgm:prSet presAssocID="{BBE0DAF2-C925-40D9-A593-0A47553C8252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FA75E90-32AD-46A3-9BF9-36ADED64E8F1}" type="pres">
      <dgm:prSet presAssocID="{BBE0DAF2-C925-40D9-A593-0A47553C8252}" presName="invisiNode" presStyleLbl="node1" presStyleIdx="0" presStyleCnt="4"/>
      <dgm:spPr/>
    </dgm:pt>
    <dgm:pt modelId="{4EA52B8A-5D1A-447D-B23D-E83FD1E8B651}" type="pres">
      <dgm:prSet presAssocID="{BBE0DAF2-C925-40D9-A593-0A47553C8252}" presName="imagNod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52FDD52-29FD-4862-ADE0-84D8A10BF669}" type="pres">
      <dgm:prSet presAssocID="{D4F45763-9D0B-4C4E-8F89-DD2737C55F55}" presName="sibTrans" presStyleLbl="sibTrans2D1" presStyleIdx="0" presStyleCnt="0"/>
      <dgm:spPr/>
      <dgm:t>
        <a:bodyPr/>
        <a:lstStyle/>
        <a:p>
          <a:endParaRPr lang="it-IT"/>
        </a:p>
      </dgm:t>
    </dgm:pt>
    <dgm:pt modelId="{029552B3-E924-4905-A517-B65CAF2A8AD3}" type="pres">
      <dgm:prSet presAssocID="{AECA893C-8A42-48DB-A3BD-8FA413040E04}" presName="compNode" presStyleCnt="0"/>
      <dgm:spPr/>
    </dgm:pt>
    <dgm:pt modelId="{FBEC396B-ABD1-4FEF-8190-27DEA1596F16}" type="pres">
      <dgm:prSet presAssocID="{AECA893C-8A42-48DB-A3BD-8FA413040E04}" presName="bkgdShape" presStyleLbl="node1" presStyleIdx="1" presStyleCnt="4"/>
      <dgm:spPr/>
      <dgm:t>
        <a:bodyPr/>
        <a:lstStyle/>
        <a:p>
          <a:endParaRPr lang="it-IT"/>
        </a:p>
      </dgm:t>
    </dgm:pt>
    <dgm:pt modelId="{1458C7FB-1E57-4923-A921-412E3B69970E}" type="pres">
      <dgm:prSet presAssocID="{AECA893C-8A42-48DB-A3BD-8FA413040E04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C7587C6-E88D-4523-930D-76935C71607F}" type="pres">
      <dgm:prSet presAssocID="{AECA893C-8A42-48DB-A3BD-8FA413040E04}" presName="invisiNode" presStyleLbl="node1" presStyleIdx="1" presStyleCnt="4"/>
      <dgm:spPr/>
    </dgm:pt>
    <dgm:pt modelId="{D984014E-6419-4F79-A384-B33DF3AFEC00}" type="pres">
      <dgm:prSet presAssocID="{AECA893C-8A42-48DB-A3BD-8FA413040E04}" presName="imagNode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A11AB03-6FB3-4A90-9211-C00E02CD94F0}" type="pres">
      <dgm:prSet presAssocID="{B4B69C8A-7FA3-4B7A-82CB-EBB276EEDF51}" presName="sibTrans" presStyleLbl="sibTrans2D1" presStyleIdx="0" presStyleCnt="0"/>
      <dgm:spPr/>
      <dgm:t>
        <a:bodyPr/>
        <a:lstStyle/>
        <a:p>
          <a:endParaRPr lang="it-IT"/>
        </a:p>
      </dgm:t>
    </dgm:pt>
    <dgm:pt modelId="{43AB10C6-111C-4AC6-B4C5-115F24A79610}" type="pres">
      <dgm:prSet presAssocID="{9D18AFA0-0490-4334-AA0C-1BBAE27DE1BB}" presName="compNode" presStyleCnt="0"/>
      <dgm:spPr/>
    </dgm:pt>
    <dgm:pt modelId="{F4D46C1A-C408-47DE-9420-1CA2C1DEE117}" type="pres">
      <dgm:prSet presAssocID="{9D18AFA0-0490-4334-AA0C-1BBAE27DE1BB}" presName="bkgdShape" presStyleLbl="node1" presStyleIdx="2" presStyleCnt="4"/>
      <dgm:spPr/>
      <dgm:t>
        <a:bodyPr/>
        <a:lstStyle/>
        <a:p>
          <a:endParaRPr lang="it-IT"/>
        </a:p>
      </dgm:t>
    </dgm:pt>
    <dgm:pt modelId="{E4D87D3E-E115-432A-BFEA-68B93F86BDB6}" type="pres">
      <dgm:prSet presAssocID="{9D18AFA0-0490-4334-AA0C-1BBAE27DE1BB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D59AC8F-091A-4C2D-AA55-66B12EF3AC2F}" type="pres">
      <dgm:prSet presAssocID="{9D18AFA0-0490-4334-AA0C-1BBAE27DE1BB}" presName="invisiNode" presStyleLbl="node1" presStyleIdx="2" presStyleCnt="4"/>
      <dgm:spPr/>
    </dgm:pt>
    <dgm:pt modelId="{B5B4D527-CDD0-4D86-83A1-8A5FD69EDA95}" type="pres">
      <dgm:prSet presAssocID="{9D18AFA0-0490-4334-AA0C-1BBAE27DE1BB}" presName="imagNode" presStyleLbl="fgImgPlace1" presStyleIdx="2" presStyleCnt="4" custLinFactNeighborX="-4909" custLinFactNeighborY="285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90992E8A-8BA4-42C5-BE2D-8630CEA63066}" type="pres">
      <dgm:prSet presAssocID="{3B06763D-A4C9-41A0-9D45-748591E40FBF}" presName="sibTrans" presStyleLbl="sibTrans2D1" presStyleIdx="0" presStyleCnt="0"/>
      <dgm:spPr/>
      <dgm:t>
        <a:bodyPr/>
        <a:lstStyle/>
        <a:p>
          <a:endParaRPr lang="it-IT"/>
        </a:p>
      </dgm:t>
    </dgm:pt>
    <dgm:pt modelId="{A6E1F787-99A0-4DB4-868D-133880E14BC3}" type="pres">
      <dgm:prSet presAssocID="{7B105876-251C-4A81-8029-6D05E6977C3F}" presName="compNode" presStyleCnt="0"/>
      <dgm:spPr/>
    </dgm:pt>
    <dgm:pt modelId="{E3FCF72A-34D0-4DB6-A8FB-867090077308}" type="pres">
      <dgm:prSet presAssocID="{7B105876-251C-4A81-8029-6D05E6977C3F}" presName="bkgdShape" presStyleLbl="node1" presStyleIdx="3" presStyleCnt="4"/>
      <dgm:spPr/>
      <dgm:t>
        <a:bodyPr/>
        <a:lstStyle/>
        <a:p>
          <a:endParaRPr lang="it-IT"/>
        </a:p>
      </dgm:t>
    </dgm:pt>
    <dgm:pt modelId="{D4D705CE-ED49-4195-85F4-05ADF6532CBA}" type="pres">
      <dgm:prSet presAssocID="{7B105876-251C-4A81-8029-6D05E6977C3F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960ADB-D5D6-4B77-AEE0-6FB903DAD166}" type="pres">
      <dgm:prSet presAssocID="{7B105876-251C-4A81-8029-6D05E6977C3F}" presName="invisiNode" presStyleLbl="node1" presStyleIdx="3" presStyleCnt="4"/>
      <dgm:spPr/>
    </dgm:pt>
    <dgm:pt modelId="{E8C433B2-C6C1-439E-9F58-E2FDC1A1C27A}" type="pres">
      <dgm:prSet presAssocID="{7B105876-251C-4A81-8029-6D05E6977C3F}" presName="imagNod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DFACED20-8D5D-4CEC-80F5-BEBE170961CC}" srcId="{B4EA1400-B9A4-469F-B369-3186589AFDE7}" destId="{7B105876-251C-4A81-8029-6D05E6977C3F}" srcOrd="3" destOrd="0" parTransId="{CA41A88D-4D6D-4ACE-B622-7DF2DBA1A9C9}" sibTransId="{D33922E7-81EF-4544-A625-B9E6553C48B8}"/>
    <dgm:cxn modelId="{B769C7F8-787C-49A0-AC15-DA534E26CAB2}" type="presOf" srcId="{3B06763D-A4C9-41A0-9D45-748591E40FBF}" destId="{90992E8A-8BA4-42C5-BE2D-8630CEA63066}" srcOrd="0" destOrd="0" presId="urn:microsoft.com/office/officeart/2005/8/layout/hList7"/>
    <dgm:cxn modelId="{5A63CB0A-4C37-4211-817B-4C5E51CA4D97}" type="presOf" srcId="{BBE0DAF2-C925-40D9-A593-0A47553C8252}" destId="{23E75DEC-19EA-4303-970A-BCD786D75F1C}" srcOrd="1" destOrd="0" presId="urn:microsoft.com/office/officeart/2005/8/layout/hList7"/>
    <dgm:cxn modelId="{94F02508-6286-4CCE-8325-EA0191102AB3}" type="presOf" srcId="{7B105876-251C-4A81-8029-6D05E6977C3F}" destId="{E3FCF72A-34D0-4DB6-A8FB-867090077308}" srcOrd="0" destOrd="0" presId="urn:microsoft.com/office/officeart/2005/8/layout/hList7"/>
    <dgm:cxn modelId="{A39F4731-9DC5-4692-BFCE-AE18911AC86A}" type="presOf" srcId="{7B105876-251C-4A81-8029-6D05E6977C3F}" destId="{D4D705CE-ED49-4195-85F4-05ADF6532CBA}" srcOrd="1" destOrd="0" presId="urn:microsoft.com/office/officeart/2005/8/layout/hList7"/>
    <dgm:cxn modelId="{7576448E-F984-4583-865E-2F3313E4354A}" type="presOf" srcId="{B4EA1400-B9A4-469F-B369-3186589AFDE7}" destId="{42C961A9-D440-4187-8A52-6602B98F66EB}" srcOrd="0" destOrd="0" presId="urn:microsoft.com/office/officeart/2005/8/layout/hList7"/>
    <dgm:cxn modelId="{AEC9F496-1BFD-48CD-AA57-EE308F8A36A3}" type="presOf" srcId="{AECA893C-8A42-48DB-A3BD-8FA413040E04}" destId="{1458C7FB-1E57-4923-A921-412E3B69970E}" srcOrd="1" destOrd="0" presId="urn:microsoft.com/office/officeart/2005/8/layout/hList7"/>
    <dgm:cxn modelId="{D0B420D3-36F1-4116-B6B2-4FCAC75A9083}" srcId="{B4EA1400-B9A4-469F-B369-3186589AFDE7}" destId="{AECA893C-8A42-48DB-A3BD-8FA413040E04}" srcOrd="1" destOrd="0" parTransId="{D6B0484F-7015-482B-8002-C1A5B4024E94}" sibTransId="{B4B69C8A-7FA3-4B7A-82CB-EBB276EEDF51}"/>
    <dgm:cxn modelId="{75784208-5A41-4015-84F4-0B9438E16826}" srcId="{B4EA1400-B9A4-469F-B369-3186589AFDE7}" destId="{9D18AFA0-0490-4334-AA0C-1BBAE27DE1BB}" srcOrd="2" destOrd="0" parTransId="{4898C820-30DF-498D-B5BC-A70861F668E3}" sibTransId="{3B06763D-A4C9-41A0-9D45-748591E40FBF}"/>
    <dgm:cxn modelId="{E3193323-9071-420C-8B55-39E001658B1F}" srcId="{B4EA1400-B9A4-469F-B369-3186589AFDE7}" destId="{BBE0DAF2-C925-40D9-A593-0A47553C8252}" srcOrd="0" destOrd="0" parTransId="{EC520C0B-1101-4BD3-8190-FE4BA8CE133D}" sibTransId="{D4F45763-9D0B-4C4E-8F89-DD2737C55F55}"/>
    <dgm:cxn modelId="{D3AF80F6-57A3-4B3C-83F6-ECA2734B41AF}" type="presOf" srcId="{BBE0DAF2-C925-40D9-A593-0A47553C8252}" destId="{8D86CF48-839F-4B91-8DDA-7068B9195FEB}" srcOrd="0" destOrd="0" presId="urn:microsoft.com/office/officeart/2005/8/layout/hList7"/>
    <dgm:cxn modelId="{C22A8E44-D208-4A94-8DD6-310B894D5C74}" type="presOf" srcId="{9D18AFA0-0490-4334-AA0C-1BBAE27DE1BB}" destId="{E4D87D3E-E115-432A-BFEA-68B93F86BDB6}" srcOrd="1" destOrd="0" presId="urn:microsoft.com/office/officeart/2005/8/layout/hList7"/>
    <dgm:cxn modelId="{72BA4120-62BB-4F78-A9E7-704B0FCDE55E}" type="presOf" srcId="{AECA893C-8A42-48DB-A3BD-8FA413040E04}" destId="{FBEC396B-ABD1-4FEF-8190-27DEA1596F16}" srcOrd="0" destOrd="0" presId="urn:microsoft.com/office/officeart/2005/8/layout/hList7"/>
    <dgm:cxn modelId="{C041AE49-A60C-4A57-B6F8-DA7A4E9BD1AD}" type="presOf" srcId="{B4B69C8A-7FA3-4B7A-82CB-EBB276EEDF51}" destId="{1A11AB03-6FB3-4A90-9211-C00E02CD94F0}" srcOrd="0" destOrd="0" presId="urn:microsoft.com/office/officeart/2005/8/layout/hList7"/>
    <dgm:cxn modelId="{C1945DBD-1650-46B6-A284-BDCA798DC3F1}" type="presOf" srcId="{9D18AFA0-0490-4334-AA0C-1BBAE27DE1BB}" destId="{F4D46C1A-C408-47DE-9420-1CA2C1DEE117}" srcOrd="0" destOrd="0" presId="urn:microsoft.com/office/officeart/2005/8/layout/hList7"/>
    <dgm:cxn modelId="{804387A4-9ABD-4B7A-9C8E-1B9A2505E945}" type="presOf" srcId="{D4F45763-9D0B-4C4E-8F89-DD2737C55F55}" destId="{852FDD52-29FD-4862-ADE0-84D8A10BF669}" srcOrd="0" destOrd="0" presId="urn:microsoft.com/office/officeart/2005/8/layout/hList7"/>
    <dgm:cxn modelId="{2C2A6010-9C2B-4D2B-9FF7-A98BB96C3E71}" type="presParOf" srcId="{42C961A9-D440-4187-8A52-6602B98F66EB}" destId="{A5C53A1E-7960-496E-990D-89C081EE0109}" srcOrd="0" destOrd="0" presId="urn:microsoft.com/office/officeart/2005/8/layout/hList7"/>
    <dgm:cxn modelId="{B1C18218-707E-4AFA-9AA1-8E09FDFACFEE}" type="presParOf" srcId="{42C961A9-D440-4187-8A52-6602B98F66EB}" destId="{6C3E4834-5466-4713-BB72-F4187CF6954E}" srcOrd="1" destOrd="0" presId="urn:microsoft.com/office/officeart/2005/8/layout/hList7"/>
    <dgm:cxn modelId="{DC218668-A019-4C29-BC9E-3B5C4F433425}" type="presParOf" srcId="{6C3E4834-5466-4713-BB72-F4187CF6954E}" destId="{F131520F-AEFD-4405-92EA-029F3E4A26C9}" srcOrd="0" destOrd="0" presId="urn:microsoft.com/office/officeart/2005/8/layout/hList7"/>
    <dgm:cxn modelId="{ADDD48D8-6158-45B9-B9A4-67E6A654D5D0}" type="presParOf" srcId="{F131520F-AEFD-4405-92EA-029F3E4A26C9}" destId="{8D86CF48-839F-4B91-8DDA-7068B9195FEB}" srcOrd="0" destOrd="0" presId="urn:microsoft.com/office/officeart/2005/8/layout/hList7"/>
    <dgm:cxn modelId="{ADE90B04-3D71-4F50-8CCD-831EDE27FFA4}" type="presParOf" srcId="{F131520F-AEFD-4405-92EA-029F3E4A26C9}" destId="{23E75DEC-19EA-4303-970A-BCD786D75F1C}" srcOrd="1" destOrd="0" presId="urn:microsoft.com/office/officeart/2005/8/layout/hList7"/>
    <dgm:cxn modelId="{1A9DD3F7-DC1F-4F14-9D84-D5AFA321C72D}" type="presParOf" srcId="{F131520F-AEFD-4405-92EA-029F3E4A26C9}" destId="{5FA75E90-32AD-46A3-9BF9-36ADED64E8F1}" srcOrd="2" destOrd="0" presId="urn:microsoft.com/office/officeart/2005/8/layout/hList7"/>
    <dgm:cxn modelId="{E86A9A4C-8C01-4963-90A0-25DA69659417}" type="presParOf" srcId="{F131520F-AEFD-4405-92EA-029F3E4A26C9}" destId="{4EA52B8A-5D1A-447D-B23D-E83FD1E8B651}" srcOrd="3" destOrd="0" presId="urn:microsoft.com/office/officeart/2005/8/layout/hList7"/>
    <dgm:cxn modelId="{05D68817-8FCD-48C8-B866-07B7AD89536C}" type="presParOf" srcId="{6C3E4834-5466-4713-BB72-F4187CF6954E}" destId="{852FDD52-29FD-4862-ADE0-84D8A10BF669}" srcOrd="1" destOrd="0" presId="urn:microsoft.com/office/officeart/2005/8/layout/hList7"/>
    <dgm:cxn modelId="{B87B8CFD-A798-4F16-B692-FD75FB9A9C98}" type="presParOf" srcId="{6C3E4834-5466-4713-BB72-F4187CF6954E}" destId="{029552B3-E924-4905-A517-B65CAF2A8AD3}" srcOrd="2" destOrd="0" presId="urn:microsoft.com/office/officeart/2005/8/layout/hList7"/>
    <dgm:cxn modelId="{D982AA9E-426D-4131-8882-FA28E1E8ACAE}" type="presParOf" srcId="{029552B3-E924-4905-A517-B65CAF2A8AD3}" destId="{FBEC396B-ABD1-4FEF-8190-27DEA1596F16}" srcOrd="0" destOrd="0" presId="urn:microsoft.com/office/officeart/2005/8/layout/hList7"/>
    <dgm:cxn modelId="{F87C9770-7B13-43EB-84C4-C0384797B817}" type="presParOf" srcId="{029552B3-E924-4905-A517-B65CAF2A8AD3}" destId="{1458C7FB-1E57-4923-A921-412E3B69970E}" srcOrd="1" destOrd="0" presId="urn:microsoft.com/office/officeart/2005/8/layout/hList7"/>
    <dgm:cxn modelId="{E4AF1C4D-4E1E-4E97-8638-B60D86D6682A}" type="presParOf" srcId="{029552B3-E924-4905-A517-B65CAF2A8AD3}" destId="{8C7587C6-E88D-4523-930D-76935C71607F}" srcOrd="2" destOrd="0" presId="urn:microsoft.com/office/officeart/2005/8/layout/hList7"/>
    <dgm:cxn modelId="{0BF81B39-9E5A-45B0-9F73-D214CEFFDF51}" type="presParOf" srcId="{029552B3-E924-4905-A517-B65CAF2A8AD3}" destId="{D984014E-6419-4F79-A384-B33DF3AFEC00}" srcOrd="3" destOrd="0" presId="urn:microsoft.com/office/officeart/2005/8/layout/hList7"/>
    <dgm:cxn modelId="{2BAEEF1D-8F94-44E3-B4EE-5F68FA34245C}" type="presParOf" srcId="{6C3E4834-5466-4713-BB72-F4187CF6954E}" destId="{1A11AB03-6FB3-4A90-9211-C00E02CD94F0}" srcOrd="3" destOrd="0" presId="urn:microsoft.com/office/officeart/2005/8/layout/hList7"/>
    <dgm:cxn modelId="{1374B68E-EA8B-49A4-AB79-73EF79D2A9B0}" type="presParOf" srcId="{6C3E4834-5466-4713-BB72-F4187CF6954E}" destId="{43AB10C6-111C-4AC6-B4C5-115F24A79610}" srcOrd="4" destOrd="0" presId="urn:microsoft.com/office/officeart/2005/8/layout/hList7"/>
    <dgm:cxn modelId="{1E90508E-2732-4DB6-8246-EB4904CF0740}" type="presParOf" srcId="{43AB10C6-111C-4AC6-B4C5-115F24A79610}" destId="{F4D46C1A-C408-47DE-9420-1CA2C1DEE117}" srcOrd="0" destOrd="0" presId="urn:microsoft.com/office/officeart/2005/8/layout/hList7"/>
    <dgm:cxn modelId="{E45332F2-FE15-4C26-8002-DE2A9605237A}" type="presParOf" srcId="{43AB10C6-111C-4AC6-B4C5-115F24A79610}" destId="{E4D87D3E-E115-432A-BFEA-68B93F86BDB6}" srcOrd="1" destOrd="0" presId="urn:microsoft.com/office/officeart/2005/8/layout/hList7"/>
    <dgm:cxn modelId="{3785D09F-353C-4286-82F5-A6322C1D1CC1}" type="presParOf" srcId="{43AB10C6-111C-4AC6-B4C5-115F24A79610}" destId="{AD59AC8F-091A-4C2D-AA55-66B12EF3AC2F}" srcOrd="2" destOrd="0" presId="urn:microsoft.com/office/officeart/2005/8/layout/hList7"/>
    <dgm:cxn modelId="{4626007F-60FE-407E-BD64-EC792BDF902B}" type="presParOf" srcId="{43AB10C6-111C-4AC6-B4C5-115F24A79610}" destId="{B5B4D527-CDD0-4D86-83A1-8A5FD69EDA95}" srcOrd="3" destOrd="0" presId="urn:microsoft.com/office/officeart/2005/8/layout/hList7"/>
    <dgm:cxn modelId="{020C25ED-FB30-4A9F-BCF3-BE03A84A064F}" type="presParOf" srcId="{6C3E4834-5466-4713-BB72-F4187CF6954E}" destId="{90992E8A-8BA4-42C5-BE2D-8630CEA63066}" srcOrd="5" destOrd="0" presId="urn:microsoft.com/office/officeart/2005/8/layout/hList7"/>
    <dgm:cxn modelId="{4F2A73F5-45DE-4875-8D6B-259050E04FDA}" type="presParOf" srcId="{6C3E4834-5466-4713-BB72-F4187CF6954E}" destId="{A6E1F787-99A0-4DB4-868D-133880E14BC3}" srcOrd="6" destOrd="0" presId="urn:microsoft.com/office/officeart/2005/8/layout/hList7"/>
    <dgm:cxn modelId="{9B9BB774-6D6C-4DF6-9062-044BA46AD85E}" type="presParOf" srcId="{A6E1F787-99A0-4DB4-868D-133880E14BC3}" destId="{E3FCF72A-34D0-4DB6-A8FB-867090077308}" srcOrd="0" destOrd="0" presId="urn:microsoft.com/office/officeart/2005/8/layout/hList7"/>
    <dgm:cxn modelId="{3C85B144-7D69-49B7-9E60-8336903F6B83}" type="presParOf" srcId="{A6E1F787-99A0-4DB4-868D-133880E14BC3}" destId="{D4D705CE-ED49-4195-85F4-05ADF6532CBA}" srcOrd="1" destOrd="0" presId="urn:microsoft.com/office/officeart/2005/8/layout/hList7"/>
    <dgm:cxn modelId="{5631CE8B-9A74-413B-A8FD-7EDFC83D1D31}" type="presParOf" srcId="{A6E1F787-99A0-4DB4-868D-133880E14BC3}" destId="{1A960ADB-D5D6-4B77-AEE0-6FB903DAD166}" srcOrd="2" destOrd="0" presId="urn:microsoft.com/office/officeart/2005/8/layout/hList7"/>
    <dgm:cxn modelId="{477044D5-AB6A-429E-9332-B965D9A39477}" type="presParOf" srcId="{A6E1F787-99A0-4DB4-868D-133880E14BC3}" destId="{E8C433B2-C6C1-439E-9F58-E2FDC1A1C27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7B72C5-EF5D-4063-98AA-530D875F0998}" type="doc">
      <dgm:prSet loTypeId="urn:microsoft.com/office/officeart/2005/8/layout/lProcess3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it-IT"/>
        </a:p>
      </dgm:t>
    </dgm:pt>
    <dgm:pt modelId="{164E6ABE-A252-4A1A-9A22-741A1BE66DF3}">
      <dgm:prSet custT="1"/>
      <dgm:spPr/>
      <dgm:t>
        <a:bodyPr/>
        <a:lstStyle/>
        <a:p>
          <a:pPr algn="just" rtl="0"/>
          <a:r>
            <a:rPr lang="it-IT" sz="2400" b="1" dirty="0" smtClean="0">
              <a:solidFill>
                <a:srgbClr val="581DFF"/>
              </a:solidFill>
            </a:rPr>
            <a:t>L’O.M. n. 350/2018, relativa all’A.S. 2017/2018,  impartisce Istruzioni e modalità organizzative ed operative per lo svolgimento degli esami di Stato conclusivi dei corsi di studio di istruzione secondaria di secondo grado nelle scuole statali e paritarie.</a:t>
          </a:r>
          <a:endParaRPr lang="it-IT" sz="2400" b="1" dirty="0">
            <a:solidFill>
              <a:srgbClr val="581DFF"/>
            </a:solidFill>
          </a:endParaRPr>
        </a:p>
      </dgm:t>
    </dgm:pt>
    <dgm:pt modelId="{27C5F8CE-C8D3-4DAF-8C36-14B5FAC6D8F4}" type="parTrans" cxnId="{6D672414-4ACE-4B42-A6A3-0A7AFB0B6521}">
      <dgm:prSet/>
      <dgm:spPr/>
      <dgm:t>
        <a:bodyPr/>
        <a:lstStyle/>
        <a:p>
          <a:endParaRPr lang="it-IT"/>
        </a:p>
      </dgm:t>
    </dgm:pt>
    <dgm:pt modelId="{44D8330D-1028-4E63-AB49-5868BF4A7C0A}" type="sibTrans" cxnId="{6D672414-4ACE-4B42-A6A3-0A7AFB0B6521}">
      <dgm:prSet/>
      <dgm:spPr/>
      <dgm:t>
        <a:bodyPr/>
        <a:lstStyle/>
        <a:p>
          <a:endParaRPr lang="it-IT"/>
        </a:p>
      </dgm:t>
    </dgm:pt>
    <dgm:pt modelId="{4782F8E1-29D3-4817-97DB-9DA0244318DF}" type="pres">
      <dgm:prSet presAssocID="{517B72C5-EF5D-4063-98AA-530D875F0998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267277FF-B417-4A50-8B9D-B5C2F49DDF41}" type="pres">
      <dgm:prSet presAssocID="{164E6ABE-A252-4A1A-9A22-741A1BE66DF3}" presName="horFlow" presStyleCnt="0"/>
      <dgm:spPr/>
    </dgm:pt>
    <dgm:pt modelId="{0E9E6DD1-A08C-4DC0-8206-475C3A35FE72}" type="pres">
      <dgm:prSet presAssocID="{164E6ABE-A252-4A1A-9A22-741A1BE66DF3}" presName="bigChev" presStyleLbl="node1" presStyleIdx="0" presStyleCnt="1" custLinFactNeighborX="-19779" custLinFactNeighborY="8110"/>
      <dgm:spPr/>
      <dgm:t>
        <a:bodyPr/>
        <a:lstStyle/>
        <a:p>
          <a:endParaRPr lang="it-IT"/>
        </a:p>
      </dgm:t>
    </dgm:pt>
  </dgm:ptLst>
  <dgm:cxnLst>
    <dgm:cxn modelId="{FB17DA86-9D66-4FA6-A164-DEBF534B7579}" type="presOf" srcId="{517B72C5-EF5D-4063-98AA-530D875F0998}" destId="{4782F8E1-29D3-4817-97DB-9DA0244318DF}" srcOrd="0" destOrd="0" presId="urn:microsoft.com/office/officeart/2005/8/layout/lProcess3"/>
    <dgm:cxn modelId="{6D672414-4ACE-4B42-A6A3-0A7AFB0B6521}" srcId="{517B72C5-EF5D-4063-98AA-530D875F0998}" destId="{164E6ABE-A252-4A1A-9A22-741A1BE66DF3}" srcOrd="0" destOrd="0" parTransId="{27C5F8CE-C8D3-4DAF-8C36-14B5FAC6D8F4}" sibTransId="{44D8330D-1028-4E63-AB49-5868BF4A7C0A}"/>
    <dgm:cxn modelId="{180CCB4D-6C31-47A6-A07E-22C58197C98F}" type="presOf" srcId="{164E6ABE-A252-4A1A-9A22-741A1BE66DF3}" destId="{0E9E6DD1-A08C-4DC0-8206-475C3A35FE72}" srcOrd="0" destOrd="0" presId="urn:microsoft.com/office/officeart/2005/8/layout/lProcess3"/>
    <dgm:cxn modelId="{F52DAC45-0A95-451D-B797-EDCDBBB14CFD}" type="presParOf" srcId="{4782F8E1-29D3-4817-97DB-9DA0244318DF}" destId="{267277FF-B417-4A50-8B9D-B5C2F49DDF41}" srcOrd="0" destOrd="0" presId="urn:microsoft.com/office/officeart/2005/8/layout/lProcess3"/>
    <dgm:cxn modelId="{834EB5BC-42CB-43E8-9358-2996ABEC8B75}" type="presParOf" srcId="{267277FF-B417-4A50-8B9D-B5C2F49DDF41}" destId="{0E9E6DD1-A08C-4DC0-8206-475C3A35FE72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976B39-E043-4C62-915A-55835C92B3D8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it-IT"/>
        </a:p>
      </dgm:t>
    </dgm:pt>
    <dgm:pt modelId="{049B3D00-481A-4F4D-9D7E-B53EB15DF3EC}">
      <dgm:prSet/>
      <dgm:spPr/>
      <dgm:t>
        <a:bodyPr/>
        <a:lstStyle/>
        <a:p>
          <a:pPr rtl="0"/>
          <a:r>
            <a:rPr lang="it-IT" b="1" smtClean="0"/>
            <a:t>Valutiamo gli studenti:</a:t>
          </a:r>
          <a:endParaRPr lang="it-IT"/>
        </a:p>
      </dgm:t>
    </dgm:pt>
    <dgm:pt modelId="{1A99C9F6-F675-4F8E-886F-1C18A26D900D}" type="parTrans" cxnId="{C11A8FEA-7BA9-435C-9D27-CA05E7392E5E}">
      <dgm:prSet/>
      <dgm:spPr/>
      <dgm:t>
        <a:bodyPr/>
        <a:lstStyle/>
        <a:p>
          <a:endParaRPr lang="it-IT"/>
        </a:p>
      </dgm:t>
    </dgm:pt>
    <dgm:pt modelId="{5EB42072-A553-498E-96C6-D6C26B64DB31}" type="sibTrans" cxnId="{C11A8FEA-7BA9-435C-9D27-CA05E7392E5E}">
      <dgm:prSet/>
      <dgm:spPr/>
      <dgm:t>
        <a:bodyPr/>
        <a:lstStyle/>
        <a:p>
          <a:endParaRPr lang="it-IT"/>
        </a:p>
      </dgm:t>
    </dgm:pt>
    <dgm:pt modelId="{E0FE514F-85FC-484F-843A-60AA53704DE0}">
      <dgm:prSet/>
      <dgm:spPr/>
      <dgm:t>
        <a:bodyPr/>
        <a:lstStyle/>
        <a:p>
          <a:pPr rtl="0"/>
          <a:r>
            <a:rPr lang="it-IT" smtClean="0"/>
            <a:t>»	È una operazione che richiede concentrazione e  rispetto</a:t>
          </a:r>
          <a:endParaRPr lang="it-IT"/>
        </a:p>
      </dgm:t>
    </dgm:pt>
    <dgm:pt modelId="{A5D9CB6E-1541-4A89-9321-1E74713EA4F0}" type="parTrans" cxnId="{AD84B390-A1A3-4A5C-9935-BC96259ECE4D}">
      <dgm:prSet/>
      <dgm:spPr/>
      <dgm:t>
        <a:bodyPr/>
        <a:lstStyle/>
        <a:p>
          <a:endParaRPr lang="it-IT"/>
        </a:p>
      </dgm:t>
    </dgm:pt>
    <dgm:pt modelId="{21976274-4BC2-4A45-A61B-B74A8E3B772C}" type="sibTrans" cxnId="{AD84B390-A1A3-4A5C-9935-BC96259ECE4D}">
      <dgm:prSet/>
      <dgm:spPr/>
      <dgm:t>
        <a:bodyPr/>
        <a:lstStyle/>
        <a:p>
          <a:endParaRPr lang="it-IT"/>
        </a:p>
      </dgm:t>
    </dgm:pt>
    <dgm:pt modelId="{3530BF67-D412-4D6A-803F-66E6E80B2115}">
      <dgm:prSet/>
      <dgm:spPr/>
      <dgm:t>
        <a:bodyPr/>
        <a:lstStyle/>
        <a:p>
          <a:pPr rtl="0"/>
          <a:r>
            <a:rPr lang="it-IT" b="1" smtClean="0"/>
            <a:t>I protagonisti sono gli studenti</a:t>
          </a:r>
          <a:endParaRPr lang="it-IT"/>
        </a:p>
      </dgm:t>
    </dgm:pt>
    <dgm:pt modelId="{4315286E-A096-4D72-9920-B549B24AAB03}" type="parTrans" cxnId="{D10D510B-5B75-4A2E-B9D1-0B7C2176286B}">
      <dgm:prSet/>
      <dgm:spPr/>
      <dgm:t>
        <a:bodyPr/>
        <a:lstStyle/>
        <a:p>
          <a:endParaRPr lang="it-IT"/>
        </a:p>
      </dgm:t>
    </dgm:pt>
    <dgm:pt modelId="{1108853A-D0B3-429A-B1D6-3D9846409265}" type="sibTrans" cxnId="{D10D510B-5B75-4A2E-B9D1-0B7C2176286B}">
      <dgm:prSet/>
      <dgm:spPr/>
      <dgm:t>
        <a:bodyPr/>
        <a:lstStyle/>
        <a:p>
          <a:endParaRPr lang="it-IT"/>
        </a:p>
      </dgm:t>
    </dgm:pt>
    <dgm:pt modelId="{97BA4221-B73E-4E49-9EC1-B8ABEF5C8EAC}">
      <dgm:prSet/>
      <dgm:spPr/>
      <dgm:t>
        <a:bodyPr/>
        <a:lstStyle/>
        <a:p>
          <a:pPr rtl="0"/>
          <a:r>
            <a:rPr lang="it-IT" smtClean="0"/>
            <a:t>»	… non i loro insegnanti e commissari interni</a:t>
          </a:r>
          <a:endParaRPr lang="it-IT"/>
        </a:p>
      </dgm:t>
    </dgm:pt>
    <dgm:pt modelId="{47B576BB-15D7-4603-8BCF-AE9C621C92B1}" type="parTrans" cxnId="{B9B1495B-DDBB-49F9-B293-419829F42B41}">
      <dgm:prSet/>
      <dgm:spPr/>
      <dgm:t>
        <a:bodyPr/>
        <a:lstStyle/>
        <a:p>
          <a:endParaRPr lang="it-IT"/>
        </a:p>
      </dgm:t>
    </dgm:pt>
    <dgm:pt modelId="{B019E271-82D6-4EE8-A17C-F47A162688EF}" type="sibTrans" cxnId="{B9B1495B-DDBB-49F9-B293-419829F42B41}">
      <dgm:prSet/>
      <dgm:spPr/>
      <dgm:t>
        <a:bodyPr/>
        <a:lstStyle/>
        <a:p>
          <a:endParaRPr lang="it-IT"/>
        </a:p>
      </dgm:t>
    </dgm:pt>
    <dgm:pt modelId="{454347D7-E0A2-445E-BB05-ACF7B0938E04}">
      <dgm:prSet/>
      <dgm:spPr/>
      <dgm:t>
        <a:bodyPr/>
        <a:lstStyle/>
        <a:p>
          <a:pPr rtl="0"/>
          <a:r>
            <a:rPr lang="it-IT" smtClean="0"/>
            <a:t>»	… non i confronti tra scuole</a:t>
          </a:r>
          <a:endParaRPr lang="it-IT"/>
        </a:p>
      </dgm:t>
    </dgm:pt>
    <dgm:pt modelId="{FBC5A7EF-1445-486C-BB80-642D1621034D}" type="parTrans" cxnId="{204C30D9-43FB-4AB4-A3FB-759ABA788383}">
      <dgm:prSet/>
      <dgm:spPr/>
      <dgm:t>
        <a:bodyPr/>
        <a:lstStyle/>
        <a:p>
          <a:endParaRPr lang="it-IT"/>
        </a:p>
      </dgm:t>
    </dgm:pt>
    <dgm:pt modelId="{33E9F729-8AF6-48BB-8F7B-C4C91D68502E}" type="sibTrans" cxnId="{204C30D9-43FB-4AB4-A3FB-759ABA788383}">
      <dgm:prSet/>
      <dgm:spPr/>
      <dgm:t>
        <a:bodyPr/>
        <a:lstStyle/>
        <a:p>
          <a:endParaRPr lang="it-IT"/>
        </a:p>
      </dgm:t>
    </dgm:pt>
    <dgm:pt modelId="{251DE2DC-F4AB-4057-85EB-786A3D70A555}">
      <dgm:prSet/>
      <dgm:spPr/>
      <dgm:t>
        <a:bodyPr/>
        <a:lstStyle/>
        <a:p>
          <a:pPr rtl="0"/>
          <a:r>
            <a:rPr lang="it-IT" smtClean="0"/>
            <a:t>»	… non le commissioni</a:t>
          </a:r>
          <a:endParaRPr lang="it-IT"/>
        </a:p>
      </dgm:t>
    </dgm:pt>
    <dgm:pt modelId="{2795F5F6-9369-4849-A02D-61EF321989B3}" type="parTrans" cxnId="{5BD35443-7AB2-4361-ACED-0E89B5152035}">
      <dgm:prSet/>
      <dgm:spPr/>
      <dgm:t>
        <a:bodyPr/>
        <a:lstStyle/>
        <a:p>
          <a:endParaRPr lang="it-IT"/>
        </a:p>
      </dgm:t>
    </dgm:pt>
    <dgm:pt modelId="{BE45DC46-8DED-4BF7-AFF4-81978FE3BC76}" type="sibTrans" cxnId="{5BD35443-7AB2-4361-ACED-0E89B5152035}">
      <dgm:prSet/>
      <dgm:spPr/>
      <dgm:t>
        <a:bodyPr/>
        <a:lstStyle/>
        <a:p>
          <a:endParaRPr lang="it-IT"/>
        </a:p>
      </dgm:t>
    </dgm:pt>
    <dgm:pt modelId="{9B01039A-A064-4936-AD95-C10A3E73572C}">
      <dgm:prSet/>
      <dgm:spPr/>
      <dgm:t>
        <a:bodyPr/>
        <a:lstStyle/>
        <a:p>
          <a:pPr rtl="0"/>
          <a:r>
            <a:rPr lang="it-IT" smtClean="0"/>
            <a:t>»	… non le eventuali discussioni interne</a:t>
          </a:r>
          <a:endParaRPr lang="it-IT"/>
        </a:p>
      </dgm:t>
    </dgm:pt>
    <dgm:pt modelId="{83C0764B-C3FC-4B30-B179-518B892FA527}" type="parTrans" cxnId="{26D67C84-DCF8-475F-808D-5A62E00B5BEE}">
      <dgm:prSet/>
      <dgm:spPr/>
      <dgm:t>
        <a:bodyPr/>
        <a:lstStyle/>
        <a:p>
          <a:endParaRPr lang="it-IT"/>
        </a:p>
      </dgm:t>
    </dgm:pt>
    <dgm:pt modelId="{F3BE3A18-4470-42CE-A948-6C9C74AFB987}" type="sibTrans" cxnId="{26D67C84-DCF8-475F-808D-5A62E00B5BEE}">
      <dgm:prSet/>
      <dgm:spPr/>
      <dgm:t>
        <a:bodyPr/>
        <a:lstStyle/>
        <a:p>
          <a:endParaRPr lang="it-IT"/>
        </a:p>
      </dgm:t>
    </dgm:pt>
    <dgm:pt modelId="{3368A319-171D-4EAE-959D-4E2F3F65BE65}">
      <dgm:prSet/>
      <dgm:spPr/>
      <dgm:t>
        <a:bodyPr/>
        <a:lstStyle/>
        <a:p>
          <a:pPr rtl="0"/>
          <a:r>
            <a:rPr lang="it-IT" b="1" smtClean="0"/>
            <a:t>Non focalizzarsi solo su aspetti giuridico/formali</a:t>
          </a:r>
          <a:endParaRPr lang="it-IT"/>
        </a:p>
      </dgm:t>
    </dgm:pt>
    <dgm:pt modelId="{791B488E-7844-4240-967A-30B2C7068915}" type="parTrans" cxnId="{B618DC2F-9217-4E86-8285-6D60D32338A1}">
      <dgm:prSet/>
      <dgm:spPr/>
      <dgm:t>
        <a:bodyPr/>
        <a:lstStyle/>
        <a:p>
          <a:endParaRPr lang="it-IT"/>
        </a:p>
      </dgm:t>
    </dgm:pt>
    <dgm:pt modelId="{61196649-59D8-46E5-8F90-C36B720BA1B2}" type="sibTrans" cxnId="{B618DC2F-9217-4E86-8285-6D60D32338A1}">
      <dgm:prSet/>
      <dgm:spPr/>
      <dgm:t>
        <a:bodyPr/>
        <a:lstStyle/>
        <a:p>
          <a:endParaRPr lang="it-IT"/>
        </a:p>
      </dgm:t>
    </dgm:pt>
    <dgm:pt modelId="{27DA5548-1CEE-44AF-9FB0-63C10D5E3317}">
      <dgm:prSet/>
      <dgm:spPr/>
      <dgm:t>
        <a:bodyPr/>
        <a:lstStyle/>
        <a:p>
          <a:pPr rtl="0"/>
          <a:r>
            <a:rPr lang="it-IT" b="1" u="sng" smtClean="0"/>
            <a:t>È compito del presidente operare perché  questo avvenga</a:t>
          </a:r>
          <a:endParaRPr lang="it-IT"/>
        </a:p>
      </dgm:t>
    </dgm:pt>
    <dgm:pt modelId="{428FDC8D-A73A-46A4-8CE6-361ADA97FC6A}" type="parTrans" cxnId="{D32B433A-CBBE-477D-953F-70EB5BBA0661}">
      <dgm:prSet/>
      <dgm:spPr/>
      <dgm:t>
        <a:bodyPr/>
        <a:lstStyle/>
        <a:p>
          <a:endParaRPr lang="it-IT"/>
        </a:p>
      </dgm:t>
    </dgm:pt>
    <dgm:pt modelId="{117CEE15-42BA-4419-A632-A5682C313B01}" type="sibTrans" cxnId="{D32B433A-CBBE-477D-953F-70EB5BBA0661}">
      <dgm:prSet/>
      <dgm:spPr/>
      <dgm:t>
        <a:bodyPr/>
        <a:lstStyle/>
        <a:p>
          <a:endParaRPr lang="it-IT"/>
        </a:p>
      </dgm:t>
    </dgm:pt>
    <dgm:pt modelId="{D1D62ADE-A982-4095-9300-FCA2BED24B5D}" type="pres">
      <dgm:prSet presAssocID="{45976B39-E043-4C62-915A-55835C92B3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001515C-3A76-4990-BEB7-204376BF4754}" type="pres">
      <dgm:prSet presAssocID="{049B3D00-481A-4F4D-9D7E-B53EB15DF3E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5831D60-ED5D-415A-8C83-AC55EFD766E7}" type="pres">
      <dgm:prSet presAssocID="{049B3D00-481A-4F4D-9D7E-B53EB15DF3E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75ABB26-DEA7-44EB-B27B-9C6A3ADE8312}" type="pres">
      <dgm:prSet presAssocID="{3530BF67-D412-4D6A-803F-66E6E80B211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60F834B-52AF-4210-B8C1-EF00D0EC60FD}" type="pres">
      <dgm:prSet presAssocID="{3530BF67-D412-4D6A-803F-66E6E80B211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CA321D0-85E3-4F8B-9872-85CA68D5D4EF}" type="pres">
      <dgm:prSet presAssocID="{3368A319-171D-4EAE-959D-4E2F3F65BE6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3DD98B1-5F50-417F-A0AC-FBEE26EB671D}" type="pres">
      <dgm:prSet presAssocID="{61196649-59D8-46E5-8F90-C36B720BA1B2}" presName="spacer" presStyleCnt="0"/>
      <dgm:spPr/>
    </dgm:pt>
    <dgm:pt modelId="{6379721A-B5BC-42C7-BD37-50355F52D55C}" type="pres">
      <dgm:prSet presAssocID="{27DA5548-1CEE-44AF-9FB0-63C10D5E331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D84B390-A1A3-4A5C-9935-BC96259ECE4D}" srcId="{049B3D00-481A-4F4D-9D7E-B53EB15DF3EC}" destId="{E0FE514F-85FC-484F-843A-60AA53704DE0}" srcOrd="0" destOrd="0" parTransId="{A5D9CB6E-1541-4A89-9321-1E74713EA4F0}" sibTransId="{21976274-4BC2-4A45-A61B-B74A8E3B772C}"/>
    <dgm:cxn modelId="{26D67C84-DCF8-475F-808D-5A62E00B5BEE}" srcId="{3530BF67-D412-4D6A-803F-66E6E80B2115}" destId="{9B01039A-A064-4936-AD95-C10A3E73572C}" srcOrd="3" destOrd="0" parTransId="{83C0764B-C3FC-4B30-B179-518B892FA527}" sibTransId="{F3BE3A18-4470-42CE-A948-6C9C74AFB987}"/>
    <dgm:cxn modelId="{B0342DDF-1A38-431A-88D0-E0240C39C39F}" type="presOf" srcId="{97BA4221-B73E-4E49-9EC1-B8ABEF5C8EAC}" destId="{B60F834B-52AF-4210-B8C1-EF00D0EC60FD}" srcOrd="0" destOrd="0" presId="urn:microsoft.com/office/officeart/2005/8/layout/vList2"/>
    <dgm:cxn modelId="{B618DC2F-9217-4E86-8285-6D60D32338A1}" srcId="{45976B39-E043-4C62-915A-55835C92B3D8}" destId="{3368A319-171D-4EAE-959D-4E2F3F65BE65}" srcOrd="2" destOrd="0" parTransId="{791B488E-7844-4240-967A-30B2C7068915}" sibTransId="{61196649-59D8-46E5-8F90-C36B720BA1B2}"/>
    <dgm:cxn modelId="{92BB3871-F3BE-41AC-8941-A34C34A60567}" type="presOf" srcId="{9B01039A-A064-4936-AD95-C10A3E73572C}" destId="{B60F834B-52AF-4210-B8C1-EF00D0EC60FD}" srcOrd="0" destOrd="3" presId="urn:microsoft.com/office/officeart/2005/8/layout/vList2"/>
    <dgm:cxn modelId="{6A51670A-05D5-45F1-89B3-16A223200807}" type="presOf" srcId="{454347D7-E0A2-445E-BB05-ACF7B0938E04}" destId="{B60F834B-52AF-4210-B8C1-EF00D0EC60FD}" srcOrd="0" destOrd="1" presId="urn:microsoft.com/office/officeart/2005/8/layout/vList2"/>
    <dgm:cxn modelId="{C11A8FEA-7BA9-435C-9D27-CA05E7392E5E}" srcId="{45976B39-E043-4C62-915A-55835C92B3D8}" destId="{049B3D00-481A-4F4D-9D7E-B53EB15DF3EC}" srcOrd="0" destOrd="0" parTransId="{1A99C9F6-F675-4F8E-886F-1C18A26D900D}" sibTransId="{5EB42072-A553-498E-96C6-D6C26B64DB31}"/>
    <dgm:cxn modelId="{5BD35443-7AB2-4361-ACED-0E89B5152035}" srcId="{3530BF67-D412-4D6A-803F-66E6E80B2115}" destId="{251DE2DC-F4AB-4057-85EB-786A3D70A555}" srcOrd="2" destOrd="0" parTransId="{2795F5F6-9369-4849-A02D-61EF321989B3}" sibTransId="{BE45DC46-8DED-4BF7-AFF4-81978FE3BC76}"/>
    <dgm:cxn modelId="{8FA3C5AC-3E66-4839-B629-F24CAF9C10B8}" type="presOf" srcId="{E0FE514F-85FC-484F-843A-60AA53704DE0}" destId="{25831D60-ED5D-415A-8C83-AC55EFD766E7}" srcOrd="0" destOrd="0" presId="urn:microsoft.com/office/officeart/2005/8/layout/vList2"/>
    <dgm:cxn modelId="{2DAF37DC-369D-44E7-B01D-07A9AF2D136A}" type="presOf" srcId="{3530BF67-D412-4D6A-803F-66E6E80B2115}" destId="{975ABB26-DEA7-44EB-B27B-9C6A3ADE8312}" srcOrd="0" destOrd="0" presId="urn:microsoft.com/office/officeart/2005/8/layout/vList2"/>
    <dgm:cxn modelId="{F7AE79A8-186A-41D3-9867-AA41398862A6}" type="presOf" srcId="{45976B39-E043-4C62-915A-55835C92B3D8}" destId="{D1D62ADE-A982-4095-9300-FCA2BED24B5D}" srcOrd="0" destOrd="0" presId="urn:microsoft.com/office/officeart/2005/8/layout/vList2"/>
    <dgm:cxn modelId="{3FC77CA1-A13B-4313-B3AD-02B9D9733787}" type="presOf" srcId="{251DE2DC-F4AB-4057-85EB-786A3D70A555}" destId="{B60F834B-52AF-4210-B8C1-EF00D0EC60FD}" srcOrd="0" destOrd="2" presId="urn:microsoft.com/office/officeart/2005/8/layout/vList2"/>
    <dgm:cxn modelId="{B9B1495B-DDBB-49F9-B293-419829F42B41}" srcId="{3530BF67-D412-4D6A-803F-66E6E80B2115}" destId="{97BA4221-B73E-4E49-9EC1-B8ABEF5C8EAC}" srcOrd="0" destOrd="0" parTransId="{47B576BB-15D7-4603-8BCF-AE9C621C92B1}" sibTransId="{B019E271-82D6-4EE8-A17C-F47A162688EF}"/>
    <dgm:cxn modelId="{9EAA7854-D5F7-42AE-B1E4-0EEF09E648DF}" type="presOf" srcId="{27DA5548-1CEE-44AF-9FB0-63C10D5E3317}" destId="{6379721A-B5BC-42C7-BD37-50355F52D55C}" srcOrd="0" destOrd="0" presId="urn:microsoft.com/office/officeart/2005/8/layout/vList2"/>
    <dgm:cxn modelId="{82493777-8B94-4AAA-9C1B-C2A743D25F99}" type="presOf" srcId="{3368A319-171D-4EAE-959D-4E2F3F65BE65}" destId="{8CA321D0-85E3-4F8B-9872-85CA68D5D4EF}" srcOrd="0" destOrd="0" presId="urn:microsoft.com/office/officeart/2005/8/layout/vList2"/>
    <dgm:cxn modelId="{D10D510B-5B75-4A2E-B9D1-0B7C2176286B}" srcId="{45976B39-E043-4C62-915A-55835C92B3D8}" destId="{3530BF67-D412-4D6A-803F-66E6E80B2115}" srcOrd="1" destOrd="0" parTransId="{4315286E-A096-4D72-9920-B549B24AAB03}" sibTransId="{1108853A-D0B3-429A-B1D6-3D9846409265}"/>
    <dgm:cxn modelId="{189D0429-6028-4237-BF5B-FE71F0D3E6D3}" type="presOf" srcId="{049B3D00-481A-4F4D-9D7E-B53EB15DF3EC}" destId="{7001515C-3A76-4990-BEB7-204376BF4754}" srcOrd="0" destOrd="0" presId="urn:microsoft.com/office/officeart/2005/8/layout/vList2"/>
    <dgm:cxn modelId="{204C30D9-43FB-4AB4-A3FB-759ABA788383}" srcId="{3530BF67-D412-4D6A-803F-66E6E80B2115}" destId="{454347D7-E0A2-445E-BB05-ACF7B0938E04}" srcOrd="1" destOrd="0" parTransId="{FBC5A7EF-1445-486C-BB80-642D1621034D}" sibTransId="{33E9F729-8AF6-48BB-8F7B-C4C91D68502E}"/>
    <dgm:cxn modelId="{D32B433A-CBBE-477D-953F-70EB5BBA0661}" srcId="{45976B39-E043-4C62-915A-55835C92B3D8}" destId="{27DA5548-1CEE-44AF-9FB0-63C10D5E3317}" srcOrd="3" destOrd="0" parTransId="{428FDC8D-A73A-46A4-8CE6-361ADA97FC6A}" sibTransId="{117CEE15-42BA-4419-A632-A5682C313B01}"/>
    <dgm:cxn modelId="{10B4FC35-66CD-41FB-9477-5DA838A25EA7}" type="presParOf" srcId="{D1D62ADE-A982-4095-9300-FCA2BED24B5D}" destId="{7001515C-3A76-4990-BEB7-204376BF4754}" srcOrd="0" destOrd="0" presId="urn:microsoft.com/office/officeart/2005/8/layout/vList2"/>
    <dgm:cxn modelId="{ED273BBE-F96D-48E7-B484-3E8CD615029E}" type="presParOf" srcId="{D1D62ADE-A982-4095-9300-FCA2BED24B5D}" destId="{25831D60-ED5D-415A-8C83-AC55EFD766E7}" srcOrd="1" destOrd="0" presId="urn:microsoft.com/office/officeart/2005/8/layout/vList2"/>
    <dgm:cxn modelId="{6346334C-64CC-46E7-89B1-AC1F24C672B8}" type="presParOf" srcId="{D1D62ADE-A982-4095-9300-FCA2BED24B5D}" destId="{975ABB26-DEA7-44EB-B27B-9C6A3ADE8312}" srcOrd="2" destOrd="0" presId="urn:microsoft.com/office/officeart/2005/8/layout/vList2"/>
    <dgm:cxn modelId="{B7ADA04C-C83C-4718-A5F7-667329E3C0DA}" type="presParOf" srcId="{D1D62ADE-A982-4095-9300-FCA2BED24B5D}" destId="{B60F834B-52AF-4210-B8C1-EF00D0EC60FD}" srcOrd="3" destOrd="0" presId="urn:microsoft.com/office/officeart/2005/8/layout/vList2"/>
    <dgm:cxn modelId="{9727C909-7F06-4D7D-BC16-4CE525AE7B56}" type="presParOf" srcId="{D1D62ADE-A982-4095-9300-FCA2BED24B5D}" destId="{8CA321D0-85E3-4F8B-9872-85CA68D5D4EF}" srcOrd="4" destOrd="0" presId="urn:microsoft.com/office/officeart/2005/8/layout/vList2"/>
    <dgm:cxn modelId="{D083FFD4-2F13-43A6-BA17-13FC161AB953}" type="presParOf" srcId="{D1D62ADE-A982-4095-9300-FCA2BED24B5D}" destId="{C3DD98B1-5F50-417F-A0AC-FBEE26EB671D}" srcOrd="5" destOrd="0" presId="urn:microsoft.com/office/officeart/2005/8/layout/vList2"/>
    <dgm:cxn modelId="{86ED03EB-F03B-4264-8C2E-A19AED12619A}" type="presParOf" srcId="{D1D62ADE-A982-4095-9300-FCA2BED24B5D}" destId="{6379721A-B5BC-42C7-BD37-50355F52D55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3737227-FA20-4030-8A7F-01BC0F8B5FE4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D53ADC26-3BE3-4C5A-A3A6-86B49B434D3F}">
      <dgm:prSet custT="1"/>
      <dgm:spPr/>
      <dgm:t>
        <a:bodyPr/>
        <a:lstStyle/>
        <a:p>
          <a:pPr algn="l" rtl="0"/>
          <a:r>
            <a:rPr lang="it-IT" sz="2400" b="1" dirty="0" smtClean="0">
              <a:solidFill>
                <a:srgbClr val="0000FF"/>
              </a:solidFill>
            </a:rPr>
            <a:t>- 18 giugno 2018: </a:t>
          </a:r>
          <a:r>
            <a:rPr lang="it-IT" sz="2400" dirty="0" smtClean="0"/>
            <a:t>Insediamento Commissioni e riunione preliminare </a:t>
          </a:r>
          <a:endParaRPr lang="it-IT" sz="2400" dirty="0"/>
        </a:p>
      </dgm:t>
    </dgm:pt>
    <dgm:pt modelId="{D6462372-F340-495F-8CF5-51A466D7495A}" type="parTrans" cxnId="{581CDA35-67A8-40DF-82C9-42E731C1C136}">
      <dgm:prSet/>
      <dgm:spPr/>
      <dgm:t>
        <a:bodyPr/>
        <a:lstStyle/>
        <a:p>
          <a:endParaRPr lang="it-IT"/>
        </a:p>
      </dgm:t>
    </dgm:pt>
    <dgm:pt modelId="{2BBA41C3-25CF-4CE4-8EB2-1A4615E7506A}" type="sibTrans" cxnId="{581CDA35-67A8-40DF-82C9-42E731C1C136}">
      <dgm:prSet/>
      <dgm:spPr/>
      <dgm:t>
        <a:bodyPr/>
        <a:lstStyle/>
        <a:p>
          <a:endParaRPr lang="it-IT"/>
        </a:p>
      </dgm:t>
    </dgm:pt>
    <dgm:pt modelId="{514DE6A1-F2AE-4D45-8678-C41451F5D7C7}">
      <dgm:prSet custT="1"/>
      <dgm:spPr/>
      <dgm:t>
        <a:bodyPr/>
        <a:lstStyle/>
        <a:p>
          <a:pPr algn="l" rtl="0"/>
          <a:r>
            <a:rPr lang="it-IT" sz="2400" b="1" dirty="0" smtClean="0">
              <a:solidFill>
                <a:srgbClr val="0000FF"/>
              </a:solidFill>
            </a:rPr>
            <a:t>- 20 giugno 2018</a:t>
          </a:r>
          <a:r>
            <a:rPr lang="it-IT" sz="2400" dirty="0" smtClean="0"/>
            <a:t>: Prima prova scritta</a:t>
          </a:r>
          <a:endParaRPr lang="it-IT" sz="2400" dirty="0"/>
        </a:p>
      </dgm:t>
    </dgm:pt>
    <dgm:pt modelId="{303248FF-2A3D-4317-9E9D-2CAB182E6830}" type="parTrans" cxnId="{2082E64F-5B0F-4825-A1BF-60BD154A3174}">
      <dgm:prSet/>
      <dgm:spPr/>
      <dgm:t>
        <a:bodyPr/>
        <a:lstStyle/>
        <a:p>
          <a:endParaRPr lang="it-IT"/>
        </a:p>
      </dgm:t>
    </dgm:pt>
    <dgm:pt modelId="{AD39141A-D357-4E33-9C37-AA70257A27EA}" type="sibTrans" cxnId="{2082E64F-5B0F-4825-A1BF-60BD154A3174}">
      <dgm:prSet/>
      <dgm:spPr/>
      <dgm:t>
        <a:bodyPr/>
        <a:lstStyle/>
        <a:p>
          <a:endParaRPr lang="it-IT"/>
        </a:p>
      </dgm:t>
    </dgm:pt>
    <dgm:pt modelId="{0AFD4E5A-69F9-4722-9371-EAE2516106B0}">
      <dgm:prSet custT="1"/>
      <dgm:spPr/>
      <dgm:t>
        <a:bodyPr/>
        <a:lstStyle/>
        <a:p>
          <a:pPr algn="l" rtl="0"/>
          <a:r>
            <a:rPr lang="it-IT" sz="2400" b="1" dirty="0" smtClean="0">
              <a:solidFill>
                <a:srgbClr val="0000FF"/>
              </a:solidFill>
            </a:rPr>
            <a:t>- 21 giugno 2018</a:t>
          </a:r>
          <a:r>
            <a:rPr lang="it-IT" sz="2400" dirty="0" smtClean="0"/>
            <a:t>: Seconda prova scritta grafica, ……..</a:t>
          </a:r>
          <a:endParaRPr lang="it-IT" sz="2400" dirty="0"/>
        </a:p>
      </dgm:t>
    </dgm:pt>
    <dgm:pt modelId="{2E2C937F-2A9E-4C53-B471-461A959F538C}" type="parTrans" cxnId="{15D16662-A56F-492E-BD10-F0E9F5623297}">
      <dgm:prSet/>
      <dgm:spPr/>
      <dgm:t>
        <a:bodyPr/>
        <a:lstStyle/>
        <a:p>
          <a:endParaRPr lang="it-IT"/>
        </a:p>
      </dgm:t>
    </dgm:pt>
    <dgm:pt modelId="{A2B3C587-553E-48ED-AF75-E6E18BD31867}" type="sibTrans" cxnId="{15D16662-A56F-492E-BD10-F0E9F5623297}">
      <dgm:prSet/>
      <dgm:spPr/>
      <dgm:t>
        <a:bodyPr/>
        <a:lstStyle/>
        <a:p>
          <a:endParaRPr lang="it-IT"/>
        </a:p>
      </dgm:t>
    </dgm:pt>
    <dgm:pt modelId="{4EEA7CDD-02E6-45B8-9DA6-6C9FD8F5FEBD}">
      <dgm:prSet custT="1"/>
      <dgm:spPr/>
      <dgm:t>
        <a:bodyPr/>
        <a:lstStyle/>
        <a:p>
          <a:pPr algn="l" rtl="0"/>
          <a:r>
            <a:rPr lang="it-IT" sz="2400" smtClean="0"/>
            <a:t>- Entro </a:t>
          </a:r>
          <a:r>
            <a:rPr lang="it-IT" sz="2400" dirty="0" smtClean="0"/>
            <a:t>il </a:t>
          </a:r>
          <a:r>
            <a:rPr lang="it-IT" sz="2400" b="1" dirty="0" smtClean="0">
              <a:solidFill>
                <a:srgbClr val="0000FF"/>
              </a:solidFill>
            </a:rPr>
            <a:t>22 giugno 2018</a:t>
          </a:r>
          <a:r>
            <a:rPr lang="it-IT" sz="2400" dirty="0" smtClean="0"/>
            <a:t>: Definizione struttura terza </a:t>
          </a:r>
          <a:r>
            <a:rPr lang="it-IT" sz="2400" smtClean="0"/>
            <a:t>prova scritta</a:t>
          </a:r>
          <a:endParaRPr lang="it-IT" sz="2400" dirty="0"/>
        </a:p>
      </dgm:t>
    </dgm:pt>
    <dgm:pt modelId="{078AD1C1-7F65-4E4F-917D-0D7BAA8ADC74}" type="parTrans" cxnId="{B4A8F2D1-59B2-4F91-BF58-2A52859EF6F2}">
      <dgm:prSet/>
      <dgm:spPr/>
      <dgm:t>
        <a:bodyPr/>
        <a:lstStyle/>
        <a:p>
          <a:endParaRPr lang="it-IT"/>
        </a:p>
      </dgm:t>
    </dgm:pt>
    <dgm:pt modelId="{362DA95A-9DDA-4783-A9DA-4257769A6CAA}" type="sibTrans" cxnId="{B4A8F2D1-59B2-4F91-BF58-2A52859EF6F2}">
      <dgm:prSet/>
      <dgm:spPr/>
      <dgm:t>
        <a:bodyPr/>
        <a:lstStyle/>
        <a:p>
          <a:endParaRPr lang="it-IT"/>
        </a:p>
      </dgm:t>
    </dgm:pt>
    <dgm:pt modelId="{BD286947-9BD2-4D60-81E8-A60D2320F568}">
      <dgm:prSet custT="1"/>
      <dgm:spPr/>
      <dgm:t>
        <a:bodyPr/>
        <a:lstStyle/>
        <a:p>
          <a:pPr algn="l" rtl="0"/>
          <a:r>
            <a:rPr lang="it-IT" sz="2400" b="1" dirty="0" smtClean="0">
              <a:solidFill>
                <a:srgbClr val="0000FF"/>
              </a:solidFill>
            </a:rPr>
            <a:t>- 25 giugno 2018</a:t>
          </a:r>
          <a:r>
            <a:rPr lang="it-IT" sz="2400" dirty="0" smtClean="0"/>
            <a:t>: Predisposizione e   svolgimento terza prova scritta</a:t>
          </a:r>
          <a:endParaRPr lang="it-IT" sz="2400" dirty="0"/>
        </a:p>
      </dgm:t>
    </dgm:pt>
    <dgm:pt modelId="{DB52C357-3392-4FB3-9FE6-DA0FBE96EAD7}" type="parTrans" cxnId="{40B9A0B7-9A1C-479A-8293-F6F8BFC63210}">
      <dgm:prSet/>
      <dgm:spPr/>
      <dgm:t>
        <a:bodyPr/>
        <a:lstStyle/>
        <a:p>
          <a:endParaRPr lang="it-IT"/>
        </a:p>
      </dgm:t>
    </dgm:pt>
    <dgm:pt modelId="{4E368389-1539-48ED-BFE2-9B93FAC08832}" type="sibTrans" cxnId="{40B9A0B7-9A1C-479A-8293-F6F8BFC63210}">
      <dgm:prSet/>
      <dgm:spPr/>
      <dgm:t>
        <a:bodyPr/>
        <a:lstStyle/>
        <a:p>
          <a:endParaRPr lang="it-IT"/>
        </a:p>
      </dgm:t>
    </dgm:pt>
    <dgm:pt modelId="{A0ABF05B-6968-49E2-A50E-09783AAE137C}">
      <dgm:prSet custT="1"/>
      <dgm:spPr/>
      <dgm:t>
        <a:bodyPr/>
        <a:lstStyle/>
        <a:p>
          <a:pPr algn="l" rtl="0"/>
          <a:r>
            <a:rPr lang="it-IT" sz="2400" b="1" dirty="0" smtClean="0">
              <a:solidFill>
                <a:srgbClr val="0000FF"/>
              </a:solidFill>
            </a:rPr>
            <a:t>- 28 giugno 2018</a:t>
          </a:r>
          <a:r>
            <a:rPr lang="it-IT" sz="2400" dirty="0" smtClean="0"/>
            <a:t>: Quarta prova scritta</a:t>
          </a:r>
          <a:endParaRPr lang="it-IT" sz="2400" dirty="0"/>
        </a:p>
      </dgm:t>
    </dgm:pt>
    <dgm:pt modelId="{947905BE-9D32-4973-965F-22DC9FF1F806}" type="parTrans" cxnId="{610A8E97-9FEB-41D1-97A3-EE3257380BF6}">
      <dgm:prSet/>
      <dgm:spPr/>
      <dgm:t>
        <a:bodyPr/>
        <a:lstStyle/>
        <a:p>
          <a:endParaRPr lang="it-IT"/>
        </a:p>
      </dgm:t>
    </dgm:pt>
    <dgm:pt modelId="{AD4FD7D2-F6E6-4F00-87FD-110849D823E5}" type="sibTrans" cxnId="{610A8E97-9FEB-41D1-97A3-EE3257380BF6}">
      <dgm:prSet/>
      <dgm:spPr/>
      <dgm:t>
        <a:bodyPr/>
        <a:lstStyle/>
        <a:p>
          <a:endParaRPr lang="it-IT"/>
        </a:p>
      </dgm:t>
    </dgm:pt>
    <dgm:pt modelId="{7F524A7B-1B7A-43BA-B63D-BB8CBE6542C2}" type="pres">
      <dgm:prSet presAssocID="{C3737227-FA20-4030-8A7F-01BC0F8B5FE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B12036B-50ED-4573-AAF2-13BA90E50189}" type="pres">
      <dgm:prSet presAssocID="{D53ADC26-3BE3-4C5A-A3A6-86B49B434D3F}" presName="circle1" presStyleLbl="node1" presStyleIdx="0" presStyleCnt="6"/>
      <dgm:spPr/>
    </dgm:pt>
    <dgm:pt modelId="{AD020C56-41B1-4092-ABBC-0289B8B6E11E}" type="pres">
      <dgm:prSet presAssocID="{D53ADC26-3BE3-4C5A-A3A6-86B49B434D3F}" presName="space" presStyleCnt="0"/>
      <dgm:spPr/>
    </dgm:pt>
    <dgm:pt modelId="{95B1E267-31F8-4D45-B811-A9DC1036D4CB}" type="pres">
      <dgm:prSet presAssocID="{D53ADC26-3BE3-4C5A-A3A6-86B49B434D3F}" presName="rect1" presStyleLbl="alignAcc1" presStyleIdx="0" presStyleCnt="6" custLinFactNeighborX="1802" custLinFactNeighborY="-924"/>
      <dgm:spPr/>
      <dgm:t>
        <a:bodyPr/>
        <a:lstStyle/>
        <a:p>
          <a:endParaRPr lang="it-IT"/>
        </a:p>
      </dgm:t>
    </dgm:pt>
    <dgm:pt modelId="{4A19486D-14FB-46A8-B4C4-E38ABA44BD61}" type="pres">
      <dgm:prSet presAssocID="{514DE6A1-F2AE-4D45-8678-C41451F5D7C7}" presName="vertSpace2" presStyleLbl="node1" presStyleIdx="0" presStyleCnt="6"/>
      <dgm:spPr/>
    </dgm:pt>
    <dgm:pt modelId="{E72AD7A0-2005-40AB-B60E-74DE5C141C46}" type="pres">
      <dgm:prSet presAssocID="{514DE6A1-F2AE-4D45-8678-C41451F5D7C7}" presName="circle2" presStyleLbl="node1" presStyleIdx="1" presStyleCnt="6"/>
      <dgm:spPr/>
    </dgm:pt>
    <dgm:pt modelId="{F6FEF810-288F-4AB4-84BA-01B4E7C5ACBA}" type="pres">
      <dgm:prSet presAssocID="{514DE6A1-F2AE-4D45-8678-C41451F5D7C7}" presName="rect2" presStyleLbl="alignAcc1" presStyleIdx="1" presStyleCnt="6" custLinFactNeighborX="-514" custLinFactNeighborY="6637"/>
      <dgm:spPr/>
      <dgm:t>
        <a:bodyPr/>
        <a:lstStyle/>
        <a:p>
          <a:endParaRPr lang="it-IT"/>
        </a:p>
      </dgm:t>
    </dgm:pt>
    <dgm:pt modelId="{EE0330F7-1C18-462A-BE2E-99809D89ABAC}" type="pres">
      <dgm:prSet presAssocID="{0AFD4E5A-69F9-4722-9371-EAE2516106B0}" presName="vertSpace3" presStyleLbl="node1" presStyleIdx="1" presStyleCnt="6"/>
      <dgm:spPr/>
    </dgm:pt>
    <dgm:pt modelId="{DB25813B-E658-49CF-9952-C64662AB8BA8}" type="pres">
      <dgm:prSet presAssocID="{0AFD4E5A-69F9-4722-9371-EAE2516106B0}" presName="circle3" presStyleLbl="node1" presStyleIdx="2" presStyleCnt="6"/>
      <dgm:spPr/>
    </dgm:pt>
    <dgm:pt modelId="{6AA92059-C9BD-475E-8CEF-107471067911}" type="pres">
      <dgm:prSet presAssocID="{0AFD4E5A-69F9-4722-9371-EAE2516106B0}" presName="rect3" presStyleLbl="alignAcc1" presStyleIdx="2" presStyleCnt="6" custLinFactNeighborX="-514" custLinFactNeighborY="6154"/>
      <dgm:spPr/>
      <dgm:t>
        <a:bodyPr/>
        <a:lstStyle/>
        <a:p>
          <a:endParaRPr lang="it-IT"/>
        </a:p>
      </dgm:t>
    </dgm:pt>
    <dgm:pt modelId="{0AF0697A-3446-4556-B445-F4BEAA429B71}" type="pres">
      <dgm:prSet presAssocID="{4EEA7CDD-02E6-45B8-9DA6-6C9FD8F5FEBD}" presName="vertSpace4" presStyleLbl="node1" presStyleIdx="2" presStyleCnt="6"/>
      <dgm:spPr/>
    </dgm:pt>
    <dgm:pt modelId="{45CDC121-D7BE-4F8F-8490-8B5BEBE308F3}" type="pres">
      <dgm:prSet presAssocID="{4EEA7CDD-02E6-45B8-9DA6-6C9FD8F5FEBD}" presName="circle4" presStyleLbl="node1" presStyleIdx="3" presStyleCnt="6"/>
      <dgm:spPr/>
    </dgm:pt>
    <dgm:pt modelId="{2F9C4073-8F3D-4E50-B8AF-375ABC76F7A2}" type="pres">
      <dgm:prSet presAssocID="{4EEA7CDD-02E6-45B8-9DA6-6C9FD8F5FEBD}" presName="rect4" presStyleLbl="alignAcc1" presStyleIdx="3" presStyleCnt="6"/>
      <dgm:spPr/>
      <dgm:t>
        <a:bodyPr/>
        <a:lstStyle/>
        <a:p>
          <a:endParaRPr lang="it-IT"/>
        </a:p>
      </dgm:t>
    </dgm:pt>
    <dgm:pt modelId="{8E35EB54-23D9-457A-B722-3753C0457806}" type="pres">
      <dgm:prSet presAssocID="{BD286947-9BD2-4D60-81E8-A60D2320F568}" presName="vertSpace5" presStyleLbl="node1" presStyleIdx="3" presStyleCnt="6"/>
      <dgm:spPr/>
    </dgm:pt>
    <dgm:pt modelId="{FF0D8B1F-524A-43A0-933F-13A2D268EEB6}" type="pres">
      <dgm:prSet presAssocID="{BD286947-9BD2-4D60-81E8-A60D2320F568}" presName="circle5" presStyleLbl="node1" presStyleIdx="4" presStyleCnt="6"/>
      <dgm:spPr/>
    </dgm:pt>
    <dgm:pt modelId="{21B7780D-0B17-4CE9-AF30-93F19EA67804}" type="pres">
      <dgm:prSet presAssocID="{BD286947-9BD2-4D60-81E8-A60D2320F568}" presName="rect5" presStyleLbl="alignAcc1" presStyleIdx="4" presStyleCnt="6" custScaleX="100000" custScaleY="156149" custLinFactNeighborX="644" custLinFactNeighborY="42074"/>
      <dgm:spPr/>
      <dgm:t>
        <a:bodyPr/>
        <a:lstStyle/>
        <a:p>
          <a:endParaRPr lang="it-IT"/>
        </a:p>
      </dgm:t>
    </dgm:pt>
    <dgm:pt modelId="{491C1808-2A2B-4033-9317-E4FB7BB51522}" type="pres">
      <dgm:prSet presAssocID="{A0ABF05B-6968-49E2-A50E-09783AAE137C}" presName="vertSpace6" presStyleLbl="node1" presStyleIdx="4" presStyleCnt="6"/>
      <dgm:spPr/>
    </dgm:pt>
    <dgm:pt modelId="{02A7083D-EDC8-402C-8504-D0C22105F8E4}" type="pres">
      <dgm:prSet presAssocID="{A0ABF05B-6968-49E2-A50E-09783AAE137C}" presName="circle6" presStyleLbl="node1" presStyleIdx="5" presStyleCnt="6"/>
      <dgm:spPr/>
    </dgm:pt>
    <dgm:pt modelId="{8AA01D29-C0A0-49D0-9938-1C93DF60FB99}" type="pres">
      <dgm:prSet presAssocID="{A0ABF05B-6968-49E2-A50E-09783AAE137C}" presName="rect6" presStyleLbl="alignAcc1" presStyleIdx="5" presStyleCnt="6" custScaleY="115358" custLinFactY="60496" custLinFactNeighborX="1802" custLinFactNeighborY="100000"/>
      <dgm:spPr/>
      <dgm:t>
        <a:bodyPr/>
        <a:lstStyle/>
        <a:p>
          <a:endParaRPr lang="it-IT"/>
        </a:p>
      </dgm:t>
    </dgm:pt>
    <dgm:pt modelId="{EEFAC9CD-5C0A-4122-9901-9B01EB0199C3}" type="pres">
      <dgm:prSet presAssocID="{D53ADC26-3BE3-4C5A-A3A6-86B49B434D3F}" presName="rect1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412FF1-53B2-4E09-AAFC-B8168C9F918C}" type="pres">
      <dgm:prSet presAssocID="{514DE6A1-F2AE-4D45-8678-C41451F5D7C7}" presName="rect2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0FC82D9-E974-4BF8-A299-662595820CBA}" type="pres">
      <dgm:prSet presAssocID="{0AFD4E5A-69F9-4722-9371-EAE2516106B0}" presName="rect3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D4876E-50F8-4A6C-B2AB-6BBF15C8C9BE}" type="pres">
      <dgm:prSet presAssocID="{4EEA7CDD-02E6-45B8-9DA6-6C9FD8F5FEBD}" presName="rect4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06A53DB-0BB4-402B-A669-D22FE58C96F5}" type="pres">
      <dgm:prSet presAssocID="{BD286947-9BD2-4D60-81E8-A60D2320F568}" presName="rect5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3B9EAFF-EBE4-429F-8B5B-FFA2B06CB8DC}" type="pres">
      <dgm:prSet presAssocID="{A0ABF05B-6968-49E2-A50E-09783AAE137C}" presName="rect6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082E64F-5B0F-4825-A1BF-60BD154A3174}" srcId="{C3737227-FA20-4030-8A7F-01BC0F8B5FE4}" destId="{514DE6A1-F2AE-4D45-8678-C41451F5D7C7}" srcOrd="1" destOrd="0" parTransId="{303248FF-2A3D-4317-9E9D-2CAB182E6830}" sibTransId="{AD39141A-D357-4E33-9C37-AA70257A27EA}"/>
    <dgm:cxn modelId="{63C7B1FE-95D7-4A15-9467-FED0192691F1}" type="presOf" srcId="{D53ADC26-3BE3-4C5A-A3A6-86B49B434D3F}" destId="{EEFAC9CD-5C0A-4122-9901-9B01EB0199C3}" srcOrd="1" destOrd="0" presId="urn:microsoft.com/office/officeart/2005/8/layout/target3"/>
    <dgm:cxn modelId="{AB5D4A30-A4BC-48A2-BF45-A1FC8F6C074B}" type="presOf" srcId="{D53ADC26-3BE3-4C5A-A3A6-86B49B434D3F}" destId="{95B1E267-31F8-4D45-B811-A9DC1036D4CB}" srcOrd="0" destOrd="0" presId="urn:microsoft.com/office/officeart/2005/8/layout/target3"/>
    <dgm:cxn modelId="{15D16662-A56F-492E-BD10-F0E9F5623297}" srcId="{C3737227-FA20-4030-8A7F-01BC0F8B5FE4}" destId="{0AFD4E5A-69F9-4722-9371-EAE2516106B0}" srcOrd="2" destOrd="0" parTransId="{2E2C937F-2A9E-4C53-B471-461A959F538C}" sibTransId="{A2B3C587-553E-48ED-AF75-E6E18BD31867}"/>
    <dgm:cxn modelId="{51895A34-BC23-4AD8-B595-9DA5CA123ADB}" type="presOf" srcId="{514DE6A1-F2AE-4D45-8678-C41451F5D7C7}" destId="{F6FEF810-288F-4AB4-84BA-01B4E7C5ACBA}" srcOrd="0" destOrd="0" presId="urn:microsoft.com/office/officeart/2005/8/layout/target3"/>
    <dgm:cxn modelId="{E0B4BA45-A3A2-4316-B94C-F010ADD4EC48}" type="presOf" srcId="{514DE6A1-F2AE-4D45-8678-C41451F5D7C7}" destId="{49412FF1-53B2-4E09-AAFC-B8168C9F918C}" srcOrd="1" destOrd="0" presId="urn:microsoft.com/office/officeart/2005/8/layout/target3"/>
    <dgm:cxn modelId="{D7D2D4A8-8AD2-4D19-8476-98B9A99E4C10}" type="presOf" srcId="{A0ABF05B-6968-49E2-A50E-09783AAE137C}" destId="{53B9EAFF-EBE4-429F-8B5B-FFA2B06CB8DC}" srcOrd="1" destOrd="0" presId="urn:microsoft.com/office/officeart/2005/8/layout/target3"/>
    <dgm:cxn modelId="{9357C3FC-3C05-4FBC-B982-01FCDB40FEC5}" type="presOf" srcId="{0AFD4E5A-69F9-4722-9371-EAE2516106B0}" destId="{6AA92059-C9BD-475E-8CEF-107471067911}" srcOrd="0" destOrd="0" presId="urn:microsoft.com/office/officeart/2005/8/layout/target3"/>
    <dgm:cxn modelId="{F268CA90-34A2-43A9-BF5E-5FDBF553A0F3}" type="presOf" srcId="{4EEA7CDD-02E6-45B8-9DA6-6C9FD8F5FEBD}" destId="{2F9C4073-8F3D-4E50-B8AF-375ABC76F7A2}" srcOrd="0" destOrd="0" presId="urn:microsoft.com/office/officeart/2005/8/layout/target3"/>
    <dgm:cxn modelId="{3D8F3A6D-905D-4271-BE3E-2CC35793A81C}" type="presOf" srcId="{C3737227-FA20-4030-8A7F-01BC0F8B5FE4}" destId="{7F524A7B-1B7A-43BA-B63D-BB8CBE6542C2}" srcOrd="0" destOrd="0" presId="urn:microsoft.com/office/officeart/2005/8/layout/target3"/>
    <dgm:cxn modelId="{40B9A0B7-9A1C-479A-8293-F6F8BFC63210}" srcId="{C3737227-FA20-4030-8A7F-01BC0F8B5FE4}" destId="{BD286947-9BD2-4D60-81E8-A60D2320F568}" srcOrd="4" destOrd="0" parTransId="{DB52C357-3392-4FB3-9FE6-DA0FBE96EAD7}" sibTransId="{4E368389-1539-48ED-BFE2-9B93FAC08832}"/>
    <dgm:cxn modelId="{B4A8F2D1-59B2-4F91-BF58-2A52859EF6F2}" srcId="{C3737227-FA20-4030-8A7F-01BC0F8B5FE4}" destId="{4EEA7CDD-02E6-45B8-9DA6-6C9FD8F5FEBD}" srcOrd="3" destOrd="0" parTransId="{078AD1C1-7F65-4E4F-917D-0D7BAA8ADC74}" sibTransId="{362DA95A-9DDA-4783-A9DA-4257769A6CAA}"/>
    <dgm:cxn modelId="{B77C653A-CA80-4A55-8B05-BED9FBE6183A}" type="presOf" srcId="{BD286947-9BD2-4D60-81E8-A60D2320F568}" destId="{21B7780D-0B17-4CE9-AF30-93F19EA67804}" srcOrd="0" destOrd="0" presId="urn:microsoft.com/office/officeart/2005/8/layout/target3"/>
    <dgm:cxn modelId="{5D6DBCA5-1728-4A07-82AE-1598F182D963}" type="presOf" srcId="{A0ABF05B-6968-49E2-A50E-09783AAE137C}" destId="{8AA01D29-C0A0-49D0-9938-1C93DF60FB99}" srcOrd="0" destOrd="0" presId="urn:microsoft.com/office/officeart/2005/8/layout/target3"/>
    <dgm:cxn modelId="{E6500905-01CC-4D24-9FED-D5341D5D30DA}" type="presOf" srcId="{4EEA7CDD-02E6-45B8-9DA6-6C9FD8F5FEBD}" destId="{F2D4876E-50F8-4A6C-B2AB-6BBF15C8C9BE}" srcOrd="1" destOrd="0" presId="urn:microsoft.com/office/officeart/2005/8/layout/target3"/>
    <dgm:cxn modelId="{610A8E97-9FEB-41D1-97A3-EE3257380BF6}" srcId="{C3737227-FA20-4030-8A7F-01BC0F8B5FE4}" destId="{A0ABF05B-6968-49E2-A50E-09783AAE137C}" srcOrd="5" destOrd="0" parTransId="{947905BE-9D32-4973-965F-22DC9FF1F806}" sibTransId="{AD4FD7D2-F6E6-4F00-87FD-110849D823E5}"/>
    <dgm:cxn modelId="{581CDA35-67A8-40DF-82C9-42E731C1C136}" srcId="{C3737227-FA20-4030-8A7F-01BC0F8B5FE4}" destId="{D53ADC26-3BE3-4C5A-A3A6-86B49B434D3F}" srcOrd="0" destOrd="0" parTransId="{D6462372-F340-495F-8CF5-51A466D7495A}" sibTransId="{2BBA41C3-25CF-4CE4-8EB2-1A4615E7506A}"/>
    <dgm:cxn modelId="{28332B45-2540-417F-8F61-9ABFAB4CFD12}" type="presOf" srcId="{BD286947-9BD2-4D60-81E8-A60D2320F568}" destId="{F06A53DB-0BB4-402B-A669-D22FE58C96F5}" srcOrd="1" destOrd="0" presId="urn:microsoft.com/office/officeart/2005/8/layout/target3"/>
    <dgm:cxn modelId="{132EB1EB-91CA-4B1C-9EEB-FF644ECB1D82}" type="presOf" srcId="{0AFD4E5A-69F9-4722-9371-EAE2516106B0}" destId="{70FC82D9-E974-4BF8-A299-662595820CBA}" srcOrd="1" destOrd="0" presId="urn:microsoft.com/office/officeart/2005/8/layout/target3"/>
    <dgm:cxn modelId="{1F4FFDD7-B827-4C07-AF3F-258493167D90}" type="presParOf" srcId="{7F524A7B-1B7A-43BA-B63D-BB8CBE6542C2}" destId="{4B12036B-50ED-4573-AAF2-13BA90E50189}" srcOrd="0" destOrd="0" presId="urn:microsoft.com/office/officeart/2005/8/layout/target3"/>
    <dgm:cxn modelId="{78AE6D5F-63D0-431B-956C-D074C82F35AD}" type="presParOf" srcId="{7F524A7B-1B7A-43BA-B63D-BB8CBE6542C2}" destId="{AD020C56-41B1-4092-ABBC-0289B8B6E11E}" srcOrd="1" destOrd="0" presId="urn:microsoft.com/office/officeart/2005/8/layout/target3"/>
    <dgm:cxn modelId="{F2169E3F-1AA7-4986-BD3C-B0D19D571E3D}" type="presParOf" srcId="{7F524A7B-1B7A-43BA-B63D-BB8CBE6542C2}" destId="{95B1E267-31F8-4D45-B811-A9DC1036D4CB}" srcOrd="2" destOrd="0" presId="urn:microsoft.com/office/officeart/2005/8/layout/target3"/>
    <dgm:cxn modelId="{28514847-ACB1-4645-925E-7FB50C813435}" type="presParOf" srcId="{7F524A7B-1B7A-43BA-B63D-BB8CBE6542C2}" destId="{4A19486D-14FB-46A8-B4C4-E38ABA44BD61}" srcOrd="3" destOrd="0" presId="urn:microsoft.com/office/officeart/2005/8/layout/target3"/>
    <dgm:cxn modelId="{BA26DBDE-F80A-4BC7-8C63-CF94037FECBD}" type="presParOf" srcId="{7F524A7B-1B7A-43BA-B63D-BB8CBE6542C2}" destId="{E72AD7A0-2005-40AB-B60E-74DE5C141C46}" srcOrd="4" destOrd="0" presId="urn:microsoft.com/office/officeart/2005/8/layout/target3"/>
    <dgm:cxn modelId="{A9B51908-CB5F-437D-9C85-5A590815DB36}" type="presParOf" srcId="{7F524A7B-1B7A-43BA-B63D-BB8CBE6542C2}" destId="{F6FEF810-288F-4AB4-84BA-01B4E7C5ACBA}" srcOrd="5" destOrd="0" presId="urn:microsoft.com/office/officeart/2005/8/layout/target3"/>
    <dgm:cxn modelId="{0D9B5D06-F454-454D-9C80-2DFEDC5BF36D}" type="presParOf" srcId="{7F524A7B-1B7A-43BA-B63D-BB8CBE6542C2}" destId="{EE0330F7-1C18-462A-BE2E-99809D89ABAC}" srcOrd="6" destOrd="0" presId="urn:microsoft.com/office/officeart/2005/8/layout/target3"/>
    <dgm:cxn modelId="{BD742E9E-4E4F-41D4-8AA4-4B548D6265C1}" type="presParOf" srcId="{7F524A7B-1B7A-43BA-B63D-BB8CBE6542C2}" destId="{DB25813B-E658-49CF-9952-C64662AB8BA8}" srcOrd="7" destOrd="0" presId="urn:microsoft.com/office/officeart/2005/8/layout/target3"/>
    <dgm:cxn modelId="{6194EDA4-9A2B-4ACF-B62B-8C6BE8C6C836}" type="presParOf" srcId="{7F524A7B-1B7A-43BA-B63D-BB8CBE6542C2}" destId="{6AA92059-C9BD-475E-8CEF-107471067911}" srcOrd="8" destOrd="0" presId="urn:microsoft.com/office/officeart/2005/8/layout/target3"/>
    <dgm:cxn modelId="{8788E4B6-6A69-4BB8-A73B-05FD186143D9}" type="presParOf" srcId="{7F524A7B-1B7A-43BA-B63D-BB8CBE6542C2}" destId="{0AF0697A-3446-4556-B445-F4BEAA429B71}" srcOrd="9" destOrd="0" presId="urn:microsoft.com/office/officeart/2005/8/layout/target3"/>
    <dgm:cxn modelId="{D9AB11CD-8232-46E2-AE2B-7D15AFD92FA8}" type="presParOf" srcId="{7F524A7B-1B7A-43BA-B63D-BB8CBE6542C2}" destId="{45CDC121-D7BE-4F8F-8490-8B5BEBE308F3}" srcOrd="10" destOrd="0" presId="urn:microsoft.com/office/officeart/2005/8/layout/target3"/>
    <dgm:cxn modelId="{6E8580B5-6346-4B30-A826-89DBEB1E6E43}" type="presParOf" srcId="{7F524A7B-1B7A-43BA-B63D-BB8CBE6542C2}" destId="{2F9C4073-8F3D-4E50-B8AF-375ABC76F7A2}" srcOrd="11" destOrd="0" presId="urn:microsoft.com/office/officeart/2005/8/layout/target3"/>
    <dgm:cxn modelId="{4BEE7044-6650-4058-8562-84F17C900770}" type="presParOf" srcId="{7F524A7B-1B7A-43BA-B63D-BB8CBE6542C2}" destId="{8E35EB54-23D9-457A-B722-3753C0457806}" srcOrd="12" destOrd="0" presId="urn:microsoft.com/office/officeart/2005/8/layout/target3"/>
    <dgm:cxn modelId="{57094127-F3CA-41CA-8AFC-9E3ED6812DC5}" type="presParOf" srcId="{7F524A7B-1B7A-43BA-B63D-BB8CBE6542C2}" destId="{FF0D8B1F-524A-43A0-933F-13A2D268EEB6}" srcOrd="13" destOrd="0" presId="urn:microsoft.com/office/officeart/2005/8/layout/target3"/>
    <dgm:cxn modelId="{1D679717-B88D-401C-A25F-A3BBAA398C5C}" type="presParOf" srcId="{7F524A7B-1B7A-43BA-B63D-BB8CBE6542C2}" destId="{21B7780D-0B17-4CE9-AF30-93F19EA67804}" srcOrd="14" destOrd="0" presId="urn:microsoft.com/office/officeart/2005/8/layout/target3"/>
    <dgm:cxn modelId="{83FE54C0-7F37-4059-9271-1867971DF2B8}" type="presParOf" srcId="{7F524A7B-1B7A-43BA-B63D-BB8CBE6542C2}" destId="{491C1808-2A2B-4033-9317-E4FB7BB51522}" srcOrd="15" destOrd="0" presId="urn:microsoft.com/office/officeart/2005/8/layout/target3"/>
    <dgm:cxn modelId="{D76D2562-FA83-4AE6-91DD-03EAA571D7A3}" type="presParOf" srcId="{7F524A7B-1B7A-43BA-B63D-BB8CBE6542C2}" destId="{02A7083D-EDC8-402C-8504-D0C22105F8E4}" srcOrd="16" destOrd="0" presId="urn:microsoft.com/office/officeart/2005/8/layout/target3"/>
    <dgm:cxn modelId="{7BD7FE33-BE18-47B6-B1E0-10150BADA0AE}" type="presParOf" srcId="{7F524A7B-1B7A-43BA-B63D-BB8CBE6542C2}" destId="{8AA01D29-C0A0-49D0-9938-1C93DF60FB99}" srcOrd="17" destOrd="0" presId="urn:microsoft.com/office/officeart/2005/8/layout/target3"/>
    <dgm:cxn modelId="{DC8D062A-1051-4948-8257-FA261F2D88C9}" type="presParOf" srcId="{7F524A7B-1B7A-43BA-B63D-BB8CBE6542C2}" destId="{EEFAC9CD-5C0A-4122-9901-9B01EB0199C3}" srcOrd="18" destOrd="0" presId="urn:microsoft.com/office/officeart/2005/8/layout/target3"/>
    <dgm:cxn modelId="{F00091B5-5A36-4871-A3B3-73500F2BB06C}" type="presParOf" srcId="{7F524A7B-1B7A-43BA-B63D-BB8CBE6542C2}" destId="{49412FF1-53B2-4E09-AAFC-B8168C9F918C}" srcOrd="19" destOrd="0" presId="urn:microsoft.com/office/officeart/2005/8/layout/target3"/>
    <dgm:cxn modelId="{20D2D6A5-5BB6-44A4-9AFA-BF7FCF000A2F}" type="presParOf" srcId="{7F524A7B-1B7A-43BA-B63D-BB8CBE6542C2}" destId="{70FC82D9-E974-4BF8-A299-662595820CBA}" srcOrd="20" destOrd="0" presId="urn:microsoft.com/office/officeart/2005/8/layout/target3"/>
    <dgm:cxn modelId="{A807E270-0F8D-4DE3-8C36-26F6AC93EBBD}" type="presParOf" srcId="{7F524A7B-1B7A-43BA-B63D-BB8CBE6542C2}" destId="{F2D4876E-50F8-4A6C-B2AB-6BBF15C8C9BE}" srcOrd="21" destOrd="0" presId="urn:microsoft.com/office/officeart/2005/8/layout/target3"/>
    <dgm:cxn modelId="{953655DC-A9C8-4120-A854-BD20E5EAAD4E}" type="presParOf" srcId="{7F524A7B-1B7A-43BA-B63D-BB8CBE6542C2}" destId="{F06A53DB-0BB4-402B-A669-D22FE58C96F5}" srcOrd="22" destOrd="0" presId="urn:microsoft.com/office/officeart/2005/8/layout/target3"/>
    <dgm:cxn modelId="{F7A17554-EC7E-47BD-9968-F6E44274A179}" type="presParOf" srcId="{7F524A7B-1B7A-43BA-B63D-BB8CBE6542C2}" destId="{53B9EAFF-EBE4-429F-8B5B-FFA2B06CB8DC}" srcOrd="2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BD83FE9-11C6-49CA-9619-FF25D1FAFB70}" type="doc">
      <dgm:prSet loTypeId="urn:microsoft.com/office/officeart/2005/8/layout/hList7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AB60D1FF-2316-46D3-804B-40B8A60786EE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581DFF"/>
          </a:solidFill>
        </a:ln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pPr rtl="0"/>
          <a:r>
            <a:rPr lang="it-IT" dirty="0" smtClean="0"/>
            <a:t>Per la DNL, il cui insegnamento sia stato effettuato con la metodologia CLIL, il Colloquio potrà accertare, anche in LS, le competenze disciplinari acquisite, qualora il relativo docente venga a far parte della Commissione di Esame in qualità di membro interno  (art. 21, comma 3)</a:t>
          </a:r>
          <a:endParaRPr lang="it-IT" dirty="0"/>
        </a:p>
      </dgm:t>
    </dgm:pt>
    <dgm:pt modelId="{B3E3ACAB-6482-4642-ADFD-A64C824A3328}" type="parTrans" cxnId="{D3F5C2CC-7EAA-4E56-9B7D-585B09A0E629}">
      <dgm:prSet/>
      <dgm:spPr/>
      <dgm:t>
        <a:bodyPr/>
        <a:lstStyle/>
        <a:p>
          <a:endParaRPr lang="it-IT"/>
        </a:p>
      </dgm:t>
    </dgm:pt>
    <dgm:pt modelId="{3E09320A-C3E9-4DCD-8B96-6D29810CE085}" type="sibTrans" cxnId="{D3F5C2CC-7EAA-4E56-9B7D-585B09A0E629}">
      <dgm:prSet/>
      <dgm:spPr/>
      <dgm:t>
        <a:bodyPr/>
        <a:lstStyle/>
        <a:p>
          <a:endParaRPr lang="it-IT"/>
        </a:p>
      </dgm:t>
    </dgm:pt>
    <dgm:pt modelId="{9EA61038-78BD-41BC-B005-084C44106214}" type="pres">
      <dgm:prSet presAssocID="{DBD83FE9-11C6-49CA-9619-FF25D1FAFB7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5EB9F53-9FB9-433C-9014-A58E138D22A1}" type="pres">
      <dgm:prSet presAssocID="{DBD83FE9-11C6-49CA-9619-FF25D1FAFB70}" presName="fgShape" presStyleLbl="fgShp" presStyleIdx="0" presStyleCnt="1"/>
      <dgm:spPr/>
    </dgm:pt>
    <dgm:pt modelId="{6DF24BFE-BB93-4D71-9687-B1279BB29BF0}" type="pres">
      <dgm:prSet presAssocID="{DBD83FE9-11C6-49CA-9619-FF25D1FAFB70}" presName="linComp" presStyleCnt="0"/>
      <dgm:spPr/>
    </dgm:pt>
    <dgm:pt modelId="{83A2D033-1B0C-4526-B8CC-76CB4D6EEA96}" type="pres">
      <dgm:prSet presAssocID="{AB60D1FF-2316-46D3-804B-40B8A60786EE}" presName="compNode" presStyleCnt="0"/>
      <dgm:spPr/>
    </dgm:pt>
    <dgm:pt modelId="{36AD5BC5-11CA-465D-A825-86D577180DB6}" type="pres">
      <dgm:prSet presAssocID="{AB60D1FF-2316-46D3-804B-40B8A60786EE}" presName="bkgdShape" presStyleLbl="node1" presStyleIdx="0" presStyleCnt="1"/>
      <dgm:spPr/>
      <dgm:t>
        <a:bodyPr/>
        <a:lstStyle/>
        <a:p>
          <a:endParaRPr lang="it-IT"/>
        </a:p>
      </dgm:t>
    </dgm:pt>
    <dgm:pt modelId="{70AB74A6-442D-4EC4-B863-9691DE8B7201}" type="pres">
      <dgm:prSet presAssocID="{AB60D1FF-2316-46D3-804B-40B8A60786EE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986381-6ADA-4F72-8C60-91AC18478F50}" type="pres">
      <dgm:prSet presAssocID="{AB60D1FF-2316-46D3-804B-40B8A60786EE}" presName="invisiNode" presStyleLbl="node1" presStyleIdx="0" presStyleCnt="1"/>
      <dgm:spPr/>
    </dgm:pt>
    <dgm:pt modelId="{D45C2658-49ED-4B7F-9715-D5BDA9E0036A}" type="pres">
      <dgm:prSet presAssocID="{AB60D1FF-2316-46D3-804B-40B8A60786EE}" presName="imagNode" presStyleLbl="f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AEE24E85-3D83-470D-B3DB-263D8D58E52E}" type="presOf" srcId="{AB60D1FF-2316-46D3-804B-40B8A60786EE}" destId="{36AD5BC5-11CA-465D-A825-86D577180DB6}" srcOrd="0" destOrd="0" presId="urn:microsoft.com/office/officeart/2005/8/layout/hList7"/>
    <dgm:cxn modelId="{D3F5C2CC-7EAA-4E56-9B7D-585B09A0E629}" srcId="{DBD83FE9-11C6-49CA-9619-FF25D1FAFB70}" destId="{AB60D1FF-2316-46D3-804B-40B8A60786EE}" srcOrd="0" destOrd="0" parTransId="{B3E3ACAB-6482-4642-ADFD-A64C824A3328}" sibTransId="{3E09320A-C3E9-4DCD-8B96-6D29810CE085}"/>
    <dgm:cxn modelId="{0AB95956-F6FE-4307-9530-E30742E1A899}" type="presOf" srcId="{AB60D1FF-2316-46D3-804B-40B8A60786EE}" destId="{70AB74A6-442D-4EC4-B863-9691DE8B7201}" srcOrd="1" destOrd="0" presId="urn:microsoft.com/office/officeart/2005/8/layout/hList7"/>
    <dgm:cxn modelId="{4D49537A-DD5D-4D42-AC31-3A6C4A199552}" type="presOf" srcId="{DBD83FE9-11C6-49CA-9619-FF25D1FAFB70}" destId="{9EA61038-78BD-41BC-B005-084C44106214}" srcOrd="0" destOrd="0" presId="urn:microsoft.com/office/officeart/2005/8/layout/hList7"/>
    <dgm:cxn modelId="{F8251745-DE41-4389-ADB0-A4D3D2509BB1}" type="presParOf" srcId="{9EA61038-78BD-41BC-B005-084C44106214}" destId="{55EB9F53-9FB9-433C-9014-A58E138D22A1}" srcOrd="0" destOrd="0" presId="urn:microsoft.com/office/officeart/2005/8/layout/hList7"/>
    <dgm:cxn modelId="{06958BB0-6457-49C0-A2F1-8914F965A79D}" type="presParOf" srcId="{9EA61038-78BD-41BC-B005-084C44106214}" destId="{6DF24BFE-BB93-4D71-9687-B1279BB29BF0}" srcOrd="1" destOrd="0" presId="urn:microsoft.com/office/officeart/2005/8/layout/hList7"/>
    <dgm:cxn modelId="{7C1F321F-014A-474B-9024-6E1A963E7945}" type="presParOf" srcId="{6DF24BFE-BB93-4D71-9687-B1279BB29BF0}" destId="{83A2D033-1B0C-4526-B8CC-76CB4D6EEA96}" srcOrd="0" destOrd="0" presId="urn:microsoft.com/office/officeart/2005/8/layout/hList7"/>
    <dgm:cxn modelId="{F60F5F90-ABAB-4401-AF96-D8938CD8FEB0}" type="presParOf" srcId="{83A2D033-1B0C-4526-B8CC-76CB4D6EEA96}" destId="{36AD5BC5-11CA-465D-A825-86D577180DB6}" srcOrd="0" destOrd="0" presId="urn:microsoft.com/office/officeart/2005/8/layout/hList7"/>
    <dgm:cxn modelId="{710A4C75-FFA2-4B62-ABB3-B11F37453538}" type="presParOf" srcId="{83A2D033-1B0C-4526-B8CC-76CB4D6EEA96}" destId="{70AB74A6-442D-4EC4-B863-9691DE8B7201}" srcOrd="1" destOrd="0" presId="urn:microsoft.com/office/officeart/2005/8/layout/hList7"/>
    <dgm:cxn modelId="{27A0E150-BCC8-40ED-90AF-39073FF29E26}" type="presParOf" srcId="{83A2D033-1B0C-4526-B8CC-76CB4D6EEA96}" destId="{35986381-6ADA-4F72-8C60-91AC18478F50}" srcOrd="2" destOrd="0" presId="urn:microsoft.com/office/officeart/2005/8/layout/hList7"/>
    <dgm:cxn modelId="{44C8274E-315C-4852-8F42-AE5670062259}" type="presParOf" srcId="{83A2D033-1B0C-4526-B8CC-76CB4D6EEA96}" destId="{D45C2658-49ED-4B7F-9715-D5BDA9E0036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8F3BA-95D8-471A-93A8-6E3667F4312C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it-IT"/>
        </a:p>
      </dgm:t>
    </dgm:pt>
    <dgm:pt modelId="{86DF1D27-06DA-438C-80E5-55520826DB28}">
      <dgm:prSet/>
      <dgm:spPr/>
      <dgm:t>
        <a:bodyPr/>
        <a:lstStyle/>
        <a:p>
          <a:pPr rtl="0"/>
          <a:r>
            <a:rPr lang="it-IT" b="1" dirty="0" smtClean="0"/>
            <a:t>Verifica formale sullo svolgimento dell’esame</a:t>
          </a:r>
          <a:endParaRPr lang="it-IT" dirty="0"/>
        </a:p>
      </dgm:t>
    </dgm:pt>
    <dgm:pt modelId="{4C27B557-2056-47AD-A38F-34194CD55D14}" type="parTrans" cxnId="{9990B1CC-068D-4BDE-AB03-8503416C9BA5}">
      <dgm:prSet/>
      <dgm:spPr/>
      <dgm:t>
        <a:bodyPr/>
        <a:lstStyle/>
        <a:p>
          <a:endParaRPr lang="it-IT"/>
        </a:p>
      </dgm:t>
    </dgm:pt>
    <dgm:pt modelId="{65EA99F7-AD14-4243-887B-9D3D655671C4}" type="sibTrans" cxnId="{9990B1CC-068D-4BDE-AB03-8503416C9BA5}">
      <dgm:prSet/>
      <dgm:spPr/>
      <dgm:t>
        <a:bodyPr/>
        <a:lstStyle/>
        <a:p>
          <a:endParaRPr lang="it-IT"/>
        </a:p>
      </dgm:t>
    </dgm:pt>
    <dgm:pt modelId="{525027A3-8247-45CA-860B-8178D5FE77A0}">
      <dgm:prSet/>
      <dgm:spPr/>
      <dgm:t>
        <a:bodyPr/>
        <a:lstStyle/>
        <a:p>
          <a:pPr rtl="0"/>
          <a:endParaRPr lang="it-IT"/>
        </a:p>
      </dgm:t>
    </dgm:pt>
    <dgm:pt modelId="{0337B66E-ABE7-4100-A353-6B68E9D0C033}" type="parTrans" cxnId="{DE5989EE-B1F0-4411-A0A8-5D87B28F6491}">
      <dgm:prSet/>
      <dgm:spPr/>
      <dgm:t>
        <a:bodyPr/>
        <a:lstStyle/>
        <a:p>
          <a:endParaRPr lang="it-IT"/>
        </a:p>
      </dgm:t>
    </dgm:pt>
    <dgm:pt modelId="{6129F06E-7619-4ED0-A68D-31F144034853}" type="sibTrans" cxnId="{DE5989EE-B1F0-4411-A0A8-5D87B28F6491}">
      <dgm:prSet/>
      <dgm:spPr/>
      <dgm:t>
        <a:bodyPr/>
        <a:lstStyle/>
        <a:p>
          <a:endParaRPr lang="it-IT"/>
        </a:p>
      </dgm:t>
    </dgm:pt>
    <dgm:pt modelId="{4757C9E6-EEE6-47C9-9CDA-94D929DA14AC}">
      <dgm:prSet/>
      <dgm:spPr/>
      <dgm:t>
        <a:bodyPr/>
        <a:lstStyle/>
        <a:p>
          <a:pPr rtl="0"/>
          <a:r>
            <a:rPr lang="it-IT" b="1" i="1" dirty="0" smtClean="0"/>
            <a:t>Difetti di forma possono generare gravi  irregolarità </a:t>
          </a:r>
          <a:endParaRPr lang="it-IT" b="1" i="1" dirty="0"/>
        </a:p>
      </dgm:t>
    </dgm:pt>
    <dgm:pt modelId="{43829A53-FD5E-4BE1-AC1D-CBC2C6268DF2}" type="parTrans" cxnId="{A99C2156-AF37-47AB-B4FE-35FB930ED73B}">
      <dgm:prSet/>
      <dgm:spPr/>
      <dgm:t>
        <a:bodyPr/>
        <a:lstStyle/>
        <a:p>
          <a:endParaRPr lang="it-IT"/>
        </a:p>
      </dgm:t>
    </dgm:pt>
    <dgm:pt modelId="{102680F9-15D4-4B03-AA9D-CED86215F569}" type="sibTrans" cxnId="{A99C2156-AF37-47AB-B4FE-35FB930ED73B}">
      <dgm:prSet/>
      <dgm:spPr/>
      <dgm:t>
        <a:bodyPr/>
        <a:lstStyle/>
        <a:p>
          <a:endParaRPr lang="it-IT"/>
        </a:p>
      </dgm:t>
    </dgm:pt>
    <dgm:pt modelId="{2AF6B158-A522-4504-95F2-B8377DCE42E2}" type="pres">
      <dgm:prSet presAssocID="{7338F3BA-95D8-471A-93A8-6E3667F4312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1F7E620-51CF-4130-A15C-337CE4F2C602}" type="pres">
      <dgm:prSet presAssocID="{86DF1D27-06DA-438C-80E5-55520826DB28}" presName="circ1" presStyleLbl="vennNode1" presStyleIdx="0" presStyleCnt="2"/>
      <dgm:spPr/>
      <dgm:t>
        <a:bodyPr/>
        <a:lstStyle/>
        <a:p>
          <a:endParaRPr lang="it-IT"/>
        </a:p>
      </dgm:t>
    </dgm:pt>
    <dgm:pt modelId="{7F021DCD-3633-4056-9DAE-A2E57189E0B5}" type="pres">
      <dgm:prSet presAssocID="{86DF1D27-06DA-438C-80E5-55520826DB2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721988D-BB07-4C07-95BD-5F66D7AD9FFE}" type="pres">
      <dgm:prSet presAssocID="{4757C9E6-EEE6-47C9-9CDA-94D929DA14AC}" presName="circ2" presStyleLbl="vennNode1" presStyleIdx="1" presStyleCnt="2"/>
      <dgm:spPr/>
      <dgm:t>
        <a:bodyPr/>
        <a:lstStyle/>
        <a:p>
          <a:endParaRPr lang="it-IT"/>
        </a:p>
      </dgm:t>
    </dgm:pt>
    <dgm:pt modelId="{D2D92C18-66EA-4BDC-A2BF-A8AA3DB979A3}" type="pres">
      <dgm:prSet presAssocID="{4757C9E6-EEE6-47C9-9CDA-94D929DA14A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D610D5D-6AC0-4C46-A738-9F886BDB67C8}" type="presOf" srcId="{525027A3-8247-45CA-860B-8178D5FE77A0}" destId="{61F7E620-51CF-4130-A15C-337CE4F2C602}" srcOrd="0" destOrd="1" presId="urn:microsoft.com/office/officeart/2005/8/layout/venn1"/>
    <dgm:cxn modelId="{9990B1CC-068D-4BDE-AB03-8503416C9BA5}" srcId="{7338F3BA-95D8-471A-93A8-6E3667F4312C}" destId="{86DF1D27-06DA-438C-80E5-55520826DB28}" srcOrd="0" destOrd="0" parTransId="{4C27B557-2056-47AD-A38F-34194CD55D14}" sibTransId="{65EA99F7-AD14-4243-887B-9D3D655671C4}"/>
    <dgm:cxn modelId="{A99C2156-AF37-47AB-B4FE-35FB930ED73B}" srcId="{7338F3BA-95D8-471A-93A8-6E3667F4312C}" destId="{4757C9E6-EEE6-47C9-9CDA-94D929DA14AC}" srcOrd="1" destOrd="0" parTransId="{43829A53-FD5E-4BE1-AC1D-CBC2C6268DF2}" sibTransId="{102680F9-15D4-4B03-AA9D-CED86215F569}"/>
    <dgm:cxn modelId="{DE5989EE-B1F0-4411-A0A8-5D87B28F6491}" srcId="{86DF1D27-06DA-438C-80E5-55520826DB28}" destId="{525027A3-8247-45CA-860B-8178D5FE77A0}" srcOrd="0" destOrd="0" parTransId="{0337B66E-ABE7-4100-A353-6B68E9D0C033}" sibTransId="{6129F06E-7619-4ED0-A68D-31F144034853}"/>
    <dgm:cxn modelId="{1B2AFE45-5D71-4ACD-BA90-BB21DEE9245A}" type="presOf" srcId="{86DF1D27-06DA-438C-80E5-55520826DB28}" destId="{7F021DCD-3633-4056-9DAE-A2E57189E0B5}" srcOrd="1" destOrd="0" presId="urn:microsoft.com/office/officeart/2005/8/layout/venn1"/>
    <dgm:cxn modelId="{C6041A92-2E42-4D33-9AF0-345963DE4751}" type="presOf" srcId="{7338F3BA-95D8-471A-93A8-6E3667F4312C}" destId="{2AF6B158-A522-4504-95F2-B8377DCE42E2}" srcOrd="0" destOrd="0" presId="urn:microsoft.com/office/officeart/2005/8/layout/venn1"/>
    <dgm:cxn modelId="{FA34AFD9-3ACE-49E6-94A8-9D6B3F7B1EED}" type="presOf" srcId="{4757C9E6-EEE6-47C9-9CDA-94D929DA14AC}" destId="{8721988D-BB07-4C07-95BD-5F66D7AD9FFE}" srcOrd="0" destOrd="0" presId="urn:microsoft.com/office/officeart/2005/8/layout/venn1"/>
    <dgm:cxn modelId="{78A0A35A-F996-4156-8724-B327B77F0B6E}" type="presOf" srcId="{525027A3-8247-45CA-860B-8178D5FE77A0}" destId="{7F021DCD-3633-4056-9DAE-A2E57189E0B5}" srcOrd="1" destOrd="1" presId="urn:microsoft.com/office/officeart/2005/8/layout/venn1"/>
    <dgm:cxn modelId="{F7409A37-7345-4C6F-8BC9-F18B39F5BE7C}" type="presOf" srcId="{86DF1D27-06DA-438C-80E5-55520826DB28}" destId="{61F7E620-51CF-4130-A15C-337CE4F2C602}" srcOrd="0" destOrd="0" presId="urn:microsoft.com/office/officeart/2005/8/layout/venn1"/>
    <dgm:cxn modelId="{8EBCDC37-BCC6-4919-8095-96D58B7F300C}" type="presOf" srcId="{4757C9E6-EEE6-47C9-9CDA-94D929DA14AC}" destId="{D2D92C18-66EA-4BDC-A2BF-A8AA3DB979A3}" srcOrd="1" destOrd="0" presId="urn:microsoft.com/office/officeart/2005/8/layout/venn1"/>
    <dgm:cxn modelId="{F78A9D99-1F11-40B1-90E0-5AD996949A02}" type="presParOf" srcId="{2AF6B158-A522-4504-95F2-B8377DCE42E2}" destId="{61F7E620-51CF-4130-A15C-337CE4F2C602}" srcOrd="0" destOrd="0" presId="urn:microsoft.com/office/officeart/2005/8/layout/venn1"/>
    <dgm:cxn modelId="{4BAA0879-09EE-4360-A926-C8357EF8F208}" type="presParOf" srcId="{2AF6B158-A522-4504-95F2-B8377DCE42E2}" destId="{7F021DCD-3633-4056-9DAE-A2E57189E0B5}" srcOrd="1" destOrd="0" presId="urn:microsoft.com/office/officeart/2005/8/layout/venn1"/>
    <dgm:cxn modelId="{6985A711-48C8-4F1E-81C9-7A4E3A95E12C}" type="presParOf" srcId="{2AF6B158-A522-4504-95F2-B8377DCE42E2}" destId="{8721988D-BB07-4C07-95BD-5F66D7AD9FFE}" srcOrd="2" destOrd="0" presId="urn:microsoft.com/office/officeart/2005/8/layout/venn1"/>
    <dgm:cxn modelId="{F6F862C6-A1BE-4931-9DB1-84E8B70A6572}" type="presParOf" srcId="{2AF6B158-A522-4504-95F2-B8377DCE42E2}" destId="{D2D92C18-66EA-4BDC-A2BF-A8AA3DB979A3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F309801-0EF0-43E6-B2BE-218A1F4E4F26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8FCD3500-4A3C-4C4B-8DC9-26A80B4C893D}">
      <dgm:prSet/>
      <dgm:spPr/>
      <dgm:t>
        <a:bodyPr/>
        <a:lstStyle/>
        <a:p>
          <a:pPr rtl="0"/>
          <a:r>
            <a:rPr lang="it-IT" dirty="0" smtClean="0"/>
            <a:t>Considerato il carattere multidisciplinare della 3^prova</a:t>
          </a:r>
          <a:endParaRPr lang="it-IT" dirty="0"/>
        </a:p>
      </dgm:t>
    </dgm:pt>
    <dgm:pt modelId="{2F1298CB-856E-466F-A922-2A589E6707F1}" type="parTrans" cxnId="{57A28B92-709A-47E9-9EA5-E0BD4F5FC2BD}">
      <dgm:prSet/>
      <dgm:spPr/>
      <dgm:t>
        <a:bodyPr/>
        <a:lstStyle/>
        <a:p>
          <a:endParaRPr lang="it-IT"/>
        </a:p>
      </dgm:t>
    </dgm:pt>
    <dgm:pt modelId="{F7B0F39E-C7AA-485B-A320-FF9BBC58777F}" type="sibTrans" cxnId="{57A28B92-709A-47E9-9EA5-E0BD4F5FC2BD}">
      <dgm:prSet/>
      <dgm:spPr/>
      <dgm:t>
        <a:bodyPr/>
        <a:lstStyle/>
        <a:p>
          <a:endParaRPr lang="it-IT"/>
        </a:p>
      </dgm:t>
    </dgm:pt>
    <dgm:pt modelId="{2FB1130B-43E5-434B-8835-29B6AF61F210}">
      <dgm:prSet/>
      <dgm:spPr/>
      <dgm:t>
        <a:bodyPr/>
        <a:lstStyle/>
        <a:p>
          <a:pPr marL="0" indent="0" algn="just" rtl="0"/>
          <a:r>
            <a:rPr lang="it-IT" dirty="0" smtClean="0"/>
            <a:t>La correzione viene effettuata collegialmente  dalla commissione (D.M. 429/2000, art. 3 c. 5)</a:t>
          </a:r>
          <a:endParaRPr lang="it-IT" dirty="0"/>
        </a:p>
      </dgm:t>
    </dgm:pt>
    <dgm:pt modelId="{9947F878-FAEF-4A09-BF15-F1608FB5619B}" type="parTrans" cxnId="{708E32AD-9403-4583-AF65-0758E54DF94B}">
      <dgm:prSet/>
      <dgm:spPr/>
      <dgm:t>
        <a:bodyPr/>
        <a:lstStyle/>
        <a:p>
          <a:endParaRPr lang="it-IT"/>
        </a:p>
      </dgm:t>
    </dgm:pt>
    <dgm:pt modelId="{A641BE88-1377-408F-B355-7D59D955DEF7}" type="sibTrans" cxnId="{708E32AD-9403-4583-AF65-0758E54DF94B}">
      <dgm:prSet/>
      <dgm:spPr/>
      <dgm:t>
        <a:bodyPr/>
        <a:lstStyle/>
        <a:p>
          <a:endParaRPr lang="it-IT"/>
        </a:p>
      </dgm:t>
    </dgm:pt>
    <dgm:pt modelId="{053CAE5F-AAF5-4B8E-B9C7-A48964070586}">
      <dgm:prSet/>
      <dgm:spPr/>
      <dgm:t>
        <a:bodyPr/>
        <a:lstStyle/>
        <a:p>
          <a:pPr marL="0" indent="0" algn="just" rtl="0"/>
          <a:r>
            <a:rPr lang="it-IT" dirty="0" smtClean="0"/>
            <a:t>Possono  essere coinvolte, non più di 5 discipline, purché sia presente in Commissione personale docente fornito di titolo ai sensi della vigente normativa.</a:t>
          </a:r>
          <a:endParaRPr lang="it-IT" dirty="0"/>
        </a:p>
      </dgm:t>
    </dgm:pt>
    <dgm:pt modelId="{6BA31A8A-249D-4086-9BD2-7E8BE3C7BFE5}" type="parTrans" cxnId="{6693BBC9-DAD9-4D6A-A260-545F3C54BEC4}">
      <dgm:prSet/>
      <dgm:spPr/>
      <dgm:t>
        <a:bodyPr/>
        <a:lstStyle/>
        <a:p>
          <a:endParaRPr lang="it-IT"/>
        </a:p>
      </dgm:t>
    </dgm:pt>
    <dgm:pt modelId="{467C2333-21CA-436B-A611-5F9F25421B5E}" type="sibTrans" cxnId="{6693BBC9-DAD9-4D6A-A260-545F3C54BEC4}">
      <dgm:prSet/>
      <dgm:spPr/>
      <dgm:t>
        <a:bodyPr/>
        <a:lstStyle/>
        <a:p>
          <a:endParaRPr lang="it-IT"/>
        </a:p>
      </dgm:t>
    </dgm:pt>
    <dgm:pt modelId="{D78442ED-72DC-4784-BFBF-9983EAD38FCF}">
      <dgm:prSet/>
      <dgm:spPr/>
      <dgm:t>
        <a:bodyPr/>
        <a:lstStyle/>
        <a:p>
          <a:pPr marL="0" indent="0" algn="just" rtl="0"/>
          <a:r>
            <a:rPr lang="it-IT" dirty="0" smtClean="0"/>
            <a:t>Accertamento di conoscenze abilità competenze, di  alternanza, di CLIL</a:t>
          </a:r>
          <a:endParaRPr lang="it-IT" dirty="0"/>
        </a:p>
      </dgm:t>
    </dgm:pt>
    <dgm:pt modelId="{CFA8E7E1-2701-4895-AAF4-614190F93487}" type="parTrans" cxnId="{24AF0EE0-2D80-44D7-9D52-F7EC46ACA79A}">
      <dgm:prSet/>
      <dgm:spPr/>
      <dgm:t>
        <a:bodyPr/>
        <a:lstStyle/>
        <a:p>
          <a:endParaRPr lang="it-IT"/>
        </a:p>
      </dgm:t>
    </dgm:pt>
    <dgm:pt modelId="{494ACDDA-6C42-482A-82FB-D245AAD17BB9}" type="sibTrans" cxnId="{24AF0EE0-2D80-44D7-9D52-F7EC46ACA79A}">
      <dgm:prSet/>
      <dgm:spPr/>
      <dgm:t>
        <a:bodyPr/>
        <a:lstStyle/>
        <a:p>
          <a:endParaRPr lang="it-IT"/>
        </a:p>
      </dgm:t>
    </dgm:pt>
    <dgm:pt modelId="{B80DCA82-B6AC-456C-86AC-A47A519B2441}" type="pres">
      <dgm:prSet presAssocID="{BF309801-0EF0-43E6-B2BE-218A1F4E4F2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BD0FBD0-029F-469F-84C5-66B92CF41F91}" type="pres">
      <dgm:prSet presAssocID="{8FCD3500-4A3C-4C4B-8DC9-26A80B4C893D}" presName="linNode" presStyleCnt="0"/>
      <dgm:spPr/>
    </dgm:pt>
    <dgm:pt modelId="{6B78DD12-D892-4953-BAFC-B16B723F6A10}" type="pres">
      <dgm:prSet presAssocID="{8FCD3500-4A3C-4C4B-8DC9-26A80B4C893D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A1ABA32-6AEB-4178-903B-1B474FAEC9FB}" type="pres">
      <dgm:prSet presAssocID="{8FCD3500-4A3C-4C4B-8DC9-26A80B4C893D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4AF0EE0-2D80-44D7-9D52-F7EC46ACA79A}" srcId="{2FB1130B-43E5-434B-8835-29B6AF61F210}" destId="{D78442ED-72DC-4784-BFBF-9983EAD38FCF}" srcOrd="1" destOrd="0" parTransId="{CFA8E7E1-2701-4895-AAF4-614190F93487}" sibTransId="{494ACDDA-6C42-482A-82FB-D245AAD17BB9}"/>
    <dgm:cxn modelId="{708E32AD-9403-4583-AF65-0758E54DF94B}" srcId="{8FCD3500-4A3C-4C4B-8DC9-26A80B4C893D}" destId="{2FB1130B-43E5-434B-8835-29B6AF61F210}" srcOrd="0" destOrd="0" parTransId="{9947F878-FAEF-4A09-BF15-F1608FB5619B}" sibTransId="{A641BE88-1377-408F-B355-7D59D955DEF7}"/>
    <dgm:cxn modelId="{56F6E1E0-1ED5-4C9A-98DF-1C0EC7330989}" type="presOf" srcId="{8FCD3500-4A3C-4C4B-8DC9-26A80B4C893D}" destId="{6B78DD12-D892-4953-BAFC-B16B723F6A10}" srcOrd="0" destOrd="0" presId="urn:microsoft.com/office/officeart/2005/8/layout/vList5"/>
    <dgm:cxn modelId="{09A3E5EB-1341-46B5-ABA7-DABA58E1486B}" type="presOf" srcId="{2FB1130B-43E5-434B-8835-29B6AF61F210}" destId="{CA1ABA32-6AEB-4178-903B-1B474FAEC9FB}" srcOrd="0" destOrd="0" presId="urn:microsoft.com/office/officeart/2005/8/layout/vList5"/>
    <dgm:cxn modelId="{8A5009A9-DF91-4ED8-9990-BDA80BF1C7B5}" type="presOf" srcId="{053CAE5F-AAF5-4B8E-B9C7-A48964070586}" destId="{CA1ABA32-6AEB-4178-903B-1B474FAEC9FB}" srcOrd="0" destOrd="1" presId="urn:microsoft.com/office/officeart/2005/8/layout/vList5"/>
    <dgm:cxn modelId="{57A28B92-709A-47E9-9EA5-E0BD4F5FC2BD}" srcId="{BF309801-0EF0-43E6-B2BE-218A1F4E4F26}" destId="{8FCD3500-4A3C-4C4B-8DC9-26A80B4C893D}" srcOrd="0" destOrd="0" parTransId="{2F1298CB-856E-466F-A922-2A589E6707F1}" sibTransId="{F7B0F39E-C7AA-485B-A320-FF9BBC58777F}"/>
    <dgm:cxn modelId="{6693BBC9-DAD9-4D6A-A260-545F3C54BEC4}" srcId="{2FB1130B-43E5-434B-8835-29B6AF61F210}" destId="{053CAE5F-AAF5-4B8E-B9C7-A48964070586}" srcOrd="0" destOrd="0" parTransId="{6BA31A8A-249D-4086-9BD2-7E8BE3C7BFE5}" sibTransId="{467C2333-21CA-436B-A611-5F9F25421B5E}"/>
    <dgm:cxn modelId="{3CFFE70D-0544-4A29-B59A-C08F42352D1C}" type="presOf" srcId="{D78442ED-72DC-4784-BFBF-9983EAD38FCF}" destId="{CA1ABA32-6AEB-4178-903B-1B474FAEC9FB}" srcOrd="0" destOrd="2" presId="urn:microsoft.com/office/officeart/2005/8/layout/vList5"/>
    <dgm:cxn modelId="{0F548A8E-F017-443E-A5E0-F15F4CCBF2D7}" type="presOf" srcId="{BF309801-0EF0-43E6-B2BE-218A1F4E4F26}" destId="{B80DCA82-B6AC-456C-86AC-A47A519B2441}" srcOrd="0" destOrd="0" presId="urn:microsoft.com/office/officeart/2005/8/layout/vList5"/>
    <dgm:cxn modelId="{CC454769-6FD9-40D2-8ABF-ED2A96E06545}" type="presParOf" srcId="{B80DCA82-B6AC-456C-86AC-A47A519B2441}" destId="{5BD0FBD0-029F-469F-84C5-66B92CF41F91}" srcOrd="0" destOrd="0" presId="urn:microsoft.com/office/officeart/2005/8/layout/vList5"/>
    <dgm:cxn modelId="{7CB35475-61BD-4ED8-B1E9-78452C59F693}" type="presParOf" srcId="{5BD0FBD0-029F-469F-84C5-66B92CF41F91}" destId="{6B78DD12-D892-4953-BAFC-B16B723F6A10}" srcOrd="0" destOrd="0" presId="urn:microsoft.com/office/officeart/2005/8/layout/vList5"/>
    <dgm:cxn modelId="{8EFFC986-6378-4377-8050-5BA974A3D975}" type="presParOf" srcId="{5BD0FBD0-029F-469F-84C5-66B92CF41F91}" destId="{CA1ABA32-6AEB-4178-903B-1B474FAEC9F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D17E65F-89A0-4D35-945A-D61F7C2DD059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it-IT"/>
        </a:p>
      </dgm:t>
    </dgm:pt>
    <dgm:pt modelId="{8823FF34-20AC-4EC1-9285-96C8FC030981}">
      <dgm:prSet/>
      <dgm:spPr/>
      <dgm:t>
        <a:bodyPr/>
        <a:lstStyle/>
        <a:p>
          <a:pPr rtl="0"/>
          <a:r>
            <a:rPr lang="it-IT" smtClean="0"/>
            <a:t>1. Ai sensi dell'articolo 6 del D.P.R. 23 luglio 1998, n. 323, la commissione d'esame, sulla base della documentazione fornita dal consiglio di classe, relativa alle attività svolte, alle valutazioni effettuate e all'assistenza prevista per l'autonomia e la comunicazione, </a:t>
          </a:r>
          <a:r>
            <a:rPr lang="it-IT" b="1" u="sng" smtClean="0"/>
            <a:t>predispone per i candidati con disabilità prove equipollenti a quelle assegnate agli altri candidati.</a:t>
          </a:r>
          <a:endParaRPr lang="it-IT" dirty="0"/>
        </a:p>
      </dgm:t>
    </dgm:pt>
    <dgm:pt modelId="{79C6E753-E9F0-46AC-B155-682F560E682F}" type="parTrans" cxnId="{FA73832B-652A-4341-9D35-04AA4C0CE5F2}">
      <dgm:prSet/>
      <dgm:spPr/>
      <dgm:t>
        <a:bodyPr/>
        <a:lstStyle/>
        <a:p>
          <a:endParaRPr lang="it-IT"/>
        </a:p>
      </dgm:t>
    </dgm:pt>
    <dgm:pt modelId="{AFD19476-A537-4E7E-B2B7-87A43B65885A}" type="sibTrans" cxnId="{FA73832B-652A-4341-9D35-04AA4C0CE5F2}">
      <dgm:prSet/>
      <dgm:spPr/>
      <dgm:t>
        <a:bodyPr/>
        <a:lstStyle/>
        <a:p>
          <a:endParaRPr lang="it-IT"/>
        </a:p>
      </dgm:t>
    </dgm:pt>
    <dgm:pt modelId="{522CC68C-9899-42C7-A7DC-88C216DDFF03}">
      <dgm:prSet/>
      <dgm:spPr/>
      <dgm:t>
        <a:bodyPr/>
        <a:lstStyle/>
        <a:p>
          <a:pPr rtl="0"/>
          <a:r>
            <a:rPr lang="it-IT" dirty="0" smtClean="0"/>
            <a:t>2. Tali prove equipollenti, in coerenza con il PEI, possono consistere </a:t>
          </a:r>
          <a:r>
            <a:rPr lang="it-IT" b="1" u="sng" dirty="0" smtClean="0"/>
            <a:t>nell'utilizzo di mezzi tecnici o modalità diverse, ovvero nello sviluppo di contenuti culturali e professionali differenti, ma comunque atti a consentire la verifica degli obiettivi di apprendimento previsti dallo specifico indirizzo di studi, al fine del rilascio del relativo diploma</a:t>
          </a:r>
          <a:endParaRPr lang="it-IT" dirty="0"/>
        </a:p>
      </dgm:t>
    </dgm:pt>
    <dgm:pt modelId="{8E9C8236-895D-4B03-AFC1-71DBBFBFCB2E}" type="parTrans" cxnId="{16925CC3-A347-42B3-A715-6F5293AAC41F}">
      <dgm:prSet/>
      <dgm:spPr/>
      <dgm:t>
        <a:bodyPr/>
        <a:lstStyle/>
        <a:p>
          <a:endParaRPr lang="it-IT"/>
        </a:p>
      </dgm:t>
    </dgm:pt>
    <dgm:pt modelId="{911C2805-C3F7-41B6-B13B-01DF8F5A6040}" type="sibTrans" cxnId="{16925CC3-A347-42B3-A715-6F5293AAC41F}">
      <dgm:prSet/>
      <dgm:spPr/>
      <dgm:t>
        <a:bodyPr/>
        <a:lstStyle/>
        <a:p>
          <a:endParaRPr lang="it-IT"/>
        </a:p>
      </dgm:t>
    </dgm:pt>
    <dgm:pt modelId="{F7770E11-46B6-411D-9F08-EB6AA6CD8D24}" type="pres">
      <dgm:prSet presAssocID="{3D17E65F-89A0-4D35-945A-D61F7C2DD05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377C40D-B66D-4D72-9B27-9A88365D047E}" type="pres">
      <dgm:prSet presAssocID="{8823FF34-20AC-4EC1-9285-96C8FC03098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0C14E08-DDBB-4BB0-B0F9-9D3FF6224983}" type="pres">
      <dgm:prSet presAssocID="{AFD19476-A537-4E7E-B2B7-87A43B65885A}" presName="spacer" presStyleCnt="0"/>
      <dgm:spPr/>
    </dgm:pt>
    <dgm:pt modelId="{66223223-4ECE-4C8D-8D2D-06626125CBAD}" type="pres">
      <dgm:prSet presAssocID="{522CC68C-9899-42C7-A7DC-88C216DDFF03}" presName="parentText" presStyleLbl="node1" presStyleIdx="1" presStyleCnt="2" custLinFactY="12176" custLinFactNeighborX="2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C211CB8-E20C-46EC-AA44-DAB9D10B1D62}" type="presOf" srcId="{3D17E65F-89A0-4D35-945A-D61F7C2DD059}" destId="{F7770E11-46B6-411D-9F08-EB6AA6CD8D24}" srcOrd="0" destOrd="0" presId="urn:microsoft.com/office/officeart/2005/8/layout/vList2"/>
    <dgm:cxn modelId="{16925CC3-A347-42B3-A715-6F5293AAC41F}" srcId="{3D17E65F-89A0-4D35-945A-D61F7C2DD059}" destId="{522CC68C-9899-42C7-A7DC-88C216DDFF03}" srcOrd="1" destOrd="0" parTransId="{8E9C8236-895D-4B03-AFC1-71DBBFBFCB2E}" sibTransId="{911C2805-C3F7-41B6-B13B-01DF8F5A6040}"/>
    <dgm:cxn modelId="{FA73832B-652A-4341-9D35-04AA4C0CE5F2}" srcId="{3D17E65F-89A0-4D35-945A-D61F7C2DD059}" destId="{8823FF34-20AC-4EC1-9285-96C8FC030981}" srcOrd="0" destOrd="0" parTransId="{79C6E753-E9F0-46AC-B155-682F560E682F}" sibTransId="{AFD19476-A537-4E7E-B2B7-87A43B65885A}"/>
    <dgm:cxn modelId="{378AC7D7-3768-4418-B267-0B1CFDFBA738}" type="presOf" srcId="{8823FF34-20AC-4EC1-9285-96C8FC030981}" destId="{8377C40D-B66D-4D72-9B27-9A88365D047E}" srcOrd="0" destOrd="0" presId="urn:microsoft.com/office/officeart/2005/8/layout/vList2"/>
    <dgm:cxn modelId="{BA1879BE-580E-449D-8900-009752B98075}" type="presOf" srcId="{522CC68C-9899-42C7-A7DC-88C216DDFF03}" destId="{66223223-4ECE-4C8D-8D2D-06626125CBAD}" srcOrd="0" destOrd="0" presId="urn:microsoft.com/office/officeart/2005/8/layout/vList2"/>
    <dgm:cxn modelId="{28242A48-F9FE-4EC7-8B25-76CD3C3D14C4}" type="presParOf" srcId="{F7770E11-46B6-411D-9F08-EB6AA6CD8D24}" destId="{8377C40D-B66D-4D72-9B27-9A88365D047E}" srcOrd="0" destOrd="0" presId="urn:microsoft.com/office/officeart/2005/8/layout/vList2"/>
    <dgm:cxn modelId="{28E0DF4F-CC0A-4E47-88A7-11B54E2A05D4}" type="presParOf" srcId="{F7770E11-46B6-411D-9F08-EB6AA6CD8D24}" destId="{70C14E08-DDBB-4BB0-B0F9-9D3FF6224983}" srcOrd="1" destOrd="0" presId="urn:microsoft.com/office/officeart/2005/8/layout/vList2"/>
    <dgm:cxn modelId="{6AC371BB-D886-489F-9CE5-235E9A661545}" type="presParOf" srcId="{F7770E11-46B6-411D-9F08-EB6AA6CD8D24}" destId="{66223223-4ECE-4C8D-8D2D-06626125CBA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BAC390F-E827-43B0-A9B7-A76BC2FDE41E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BD6D3E82-5051-4014-A8AA-8BB5BD7169BE}">
      <dgm:prSet custT="1"/>
      <dgm:spPr/>
      <dgm:t>
        <a:bodyPr/>
        <a:lstStyle/>
        <a:p>
          <a:pPr rtl="0"/>
          <a:r>
            <a:rPr lang="it-IT" sz="2800" dirty="0" smtClean="0">
              <a:solidFill>
                <a:schemeClr val="tx1"/>
              </a:solidFill>
            </a:rPr>
            <a:t>Art.  10 del D.P.R. n. 122/2009</a:t>
          </a:r>
          <a:endParaRPr lang="it-IT" sz="2100" dirty="0">
            <a:solidFill>
              <a:schemeClr val="tx1"/>
            </a:solidFill>
          </a:endParaRPr>
        </a:p>
      </dgm:t>
    </dgm:pt>
    <dgm:pt modelId="{1B27D7DA-85B9-4CBD-AB26-F840CBFB703F}" type="parTrans" cxnId="{146DCAB4-9BE7-4C72-9473-3B6C48FEC25C}">
      <dgm:prSet/>
      <dgm:spPr/>
      <dgm:t>
        <a:bodyPr/>
        <a:lstStyle/>
        <a:p>
          <a:endParaRPr lang="it-IT"/>
        </a:p>
      </dgm:t>
    </dgm:pt>
    <dgm:pt modelId="{F3F2990A-7B9C-475D-8B4E-AC910F8A115F}" type="sibTrans" cxnId="{146DCAB4-9BE7-4C72-9473-3B6C48FEC25C}">
      <dgm:prSet/>
      <dgm:spPr/>
      <dgm:t>
        <a:bodyPr/>
        <a:lstStyle/>
        <a:p>
          <a:endParaRPr lang="it-IT"/>
        </a:p>
      </dgm:t>
    </dgm:pt>
    <dgm:pt modelId="{AA4773C4-DEDF-4E76-B04C-850DF48E8A4E}">
      <dgm:prSet custT="1"/>
      <dgm:spPr/>
      <dgm:t>
        <a:bodyPr/>
        <a:lstStyle/>
        <a:p>
          <a:pPr rtl="0"/>
          <a:endParaRPr lang="it-IT" sz="2400" dirty="0" smtClean="0">
            <a:solidFill>
              <a:schemeClr val="tx1"/>
            </a:solidFill>
          </a:endParaRPr>
        </a:p>
        <a:p>
          <a:pPr rtl="0"/>
          <a:r>
            <a:rPr lang="it-IT" sz="2400" dirty="0" smtClean="0">
              <a:solidFill>
                <a:schemeClr val="tx1"/>
              </a:solidFill>
            </a:rPr>
            <a:t>Decreto ministeriale n. 5669 del 12 luglio 2011 di attuazione della legge 8 ottobre 2010, n. 170, recante </a:t>
          </a:r>
          <a:r>
            <a:rPr lang="it-IT" sz="2400" i="1" dirty="0" smtClean="0">
              <a:solidFill>
                <a:schemeClr val="tx1"/>
              </a:solidFill>
            </a:rPr>
            <a:t>Nuove norme in materia di disturbi specifici di apprendimento in ambito scolastico</a:t>
          </a:r>
          <a:endParaRPr lang="it-IT" sz="2400" dirty="0">
            <a:solidFill>
              <a:schemeClr val="tx1"/>
            </a:solidFill>
          </a:endParaRPr>
        </a:p>
      </dgm:t>
    </dgm:pt>
    <dgm:pt modelId="{8BCC7320-9C93-4214-8264-2F0A9AEA1A92}" type="parTrans" cxnId="{749CDC0F-0E3E-4190-B123-A81B31718E36}">
      <dgm:prSet/>
      <dgm:spPr/>
      <dgm:t>
        <a:bodyPr/>
        <a:lstStyle/>
        <a:p>
          <a:endParaRPr lang="it-IT"/>
        </a:p>
      </dgm:t>
    </dgm:pt>
    <dgm:pt modelId="{537E09DE-99FE-4B1A-A247-C80F542EAE0B}" type="sibTrans" cxnId="{749CDC0F-0E3E-4190-B123-A81B31718E36}">
      <dgm:prSet/>
      <dgm:spPr/>
      <dgm:t>
        <a:bodyPr/>
        <a:lstStyle/>
        <a:p>
          <a:endParaRPr lang="it-IT"/>
        </a:p>
      </dgm:t>
    </dgm:pt>
    <dgm:pt modelId="{EC4F8399-543B-4B2A-8389-845857BA17EC}">
      <dgm:prSet custT="1"/>
      <dgm:spPr/>
      <dgm:t>
        <a:bodyPr/>
        <a:lstStyle/>
        <a:p>
          <a:pPr rtl="0"/>
          <a:r>
            <a:rPr lang="it-IT" sz="2800" dirty="0" smtClean="0">
              <a:solidFill>
                <a:schemeClr val="tx1"/>
              </a:solidFill>
            </a:rPr>
            <a:t>Linee Guida allegate al  D.M.</a:t>
          </a:r>
        </a:p>
        <a:p>
          <a:pPr rtl="0"/>
          <a:r>
            <a:rPr lang="it-IT" sz="2800" dirty="0" smtClean="0">
              <a:solidFill>
                <a:schemeClr val="tx1"/>
              </a:solidFill>
            </a:rPr>
            <a:t> n. 5669/2011 </a:t>
          </a:r>
          <a:endParaRPr lang="it-IT" sz="2800" dirty="0">
            <a:solidFill>
              <a:schemeClr val="tx1"/>
            </a:solidFill>
          </a:endParaRPr>
        </a:p>
      </dgm:t>
    </dgm:pt>
    <dgm:pt modelId="{EC69EAD8-C734-4137-9BBC-F1FB8A38879B}" type="parTrans" cxnId="{882F7CC3-66F4-4815-8AF4-3A764D8A1E71}">
      <dgm:prSet/>
      <dgm:spPr/>
      <dgm:t>
        <a:bodyPr/>
        <a:lstStyle/>
        <a:p>
          <a:endParaRPr lang="it-IT"/>
        </a:p>
      </dgm:t>
    </dgm:pt>
    <dgm:pt modelId="{A80A6AF8-92E8-4E02-897C-D238C6147BAE}" type="sibTrans" cxnId="{882F7CC3-66F4-4815-8AF4-3A764D8A1E71}">
      <dgm:prSet/>
      <dgm:spPr/>
      <dgm:t>
        <a:bodyPr/>
        <a:lstStyle/>
        <a:p>
          <a:endParaRPr lang="it-IT"/>
        </a:p>
      </dgm:t>
    </dgm:pt>
    <dgm:pt modelId="{CCE23E6E-167A-4360-862D-EFA1C3A9492A}" type="pres">
      <dgm:prSet presAssocID="{0BAC390F-E827-43B0-A9B7-A76BC2FDE41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D7622D6-589C-486F-B71C-C7A8A962C3D2}" type="pres">
      <dgm:prSet presAssocID="{BD6D3E82-5051-4014-A8AA-8BB5BD7169BE}" presName="circle1" presStyleLbl="node1" presStyleIdx="0" presStyleCnt="3"/>
      <dgm:spPr/>
    </dgm:pt>
    <dgm:pt modelId="{7F814B75-A663-4F69-B567-B76F019FC42E}" type="pres">
      <dgm:prSet presAssocID="{BD6D3E82-5051-4014-A8AA-8BB5BD7169BE}" presName="space" presStyleCnt="0"/>
      <dgm:spPr/>
    </dgm:pt>
    <dgm:pt modelId="{5F374F2F-657E-45D7-B140-1ED7EF8E60A8}" type="pres">
      <dgm:prSet presAssocID="{BD6D3E82-5051-4014-A8AA-8BB5BD7169BE}" presName="rect1" presStyleLbl="alignAcc1" presStyleIdx="0" presStyleCnt="3" custLinFactNeighborX="-1672" custLinFactNeighborY="2226"/>
      <dgm:spPr/>
      <dgm:t>
        <a:bodyPr/>
        <a:lstStyle/>
        <a:p>
          <a:endParaRPr lang="it-IT"/>
        </a:p>
      </dgm:t>
    </dgm:pt>
    <dgm:pt modelId="{DAB5EE01-A04E-40AF-8138-3A8CAD01962F}" type="pres">
      <dgm:prSet presAssocID="{AA4773C4-DEDF-4E76-B04C-850DF48E8A4E}" presName="vertSpace2" presStyleLbl="node1" presStyleIdx="0" presStyleCnt="3"/>
      <dgm:spPr/>
    </dgm:pt>
    <dgm:pt modelId="{0C8D3828-1E9D-459E-BDDD-C3BF2E545EBF}" type="pres">
      <dgm:prSet presAssocID="{AA4773C4-DEDF-4E76-B04C-850DF48E8A4E}" presName="circle2" presStyleLbl="node1" presStyleIdx="1" presStyleCnt="3"/>
      <dgm:spPr/>
    </dgm:pt>
    <dgm:pt modelId="{A0C8DCCE-FB3E-429B-9B31-B7BC73F7AD5A}" type="pres">
      <dgm:prSet presAssocID="{AA4773C4-DEDF-4E76-B04C-850DF48E8A4E}" presName="rect2" presStyleLbl="alignAcc1" presStyleIdx="1" presStyleCnt="3" custLinFactNeighborX="-1672" custLinFactNeighborY="-6384"/>
      <dgm:spPr/>
      <dgm:t>
        <a:bodyPr/>
        <a:lstStyle/>
        <a:p>
          <a:endParaRPr lang="it-IT"/>
        </a:p>
      </dgm:t>
    </dgm:pt>
    <dgm:pt modelId="{DC191E15-2C85-4F16-B8FE-9D33A07258AF}" type="pres">
      <dgm:prSet presAssocID="{EC4F8399-543B-4B2A-8389-845857BA17EC}" presName="vertSpace3" presStyleLbl="node1" presStyleIdx="1" presStyleCnt="3"/>
      <dgm:spPr/>
    </dgm:pt>
    <dgm:pt modelId="{5B2F1730-6E68-468A-881F-6519233C673F}" type="pres">
      <dgm:prSet presAssocID="{EC4F8399-543B-4B2A-8389-845857BA17EC}" presName="circle3" presStyleLbl="node1" presStyleIdx="2" presStyleCnt="3"/>
      <dgm:spPr/>
    </dgm:pt>
    <dgm:pt modelId="{AF52B440-A47F-45A0-97E8-912D8DB6A1CE}" type="pres">
      <dgm:prSet presAssocID="{EC4F8399-543B-4B2A-8389-845857BA17EC}" presName="rect3" presStyleLbl="alignAcc1" presStyleIdx="2" presStyleCnt="3" custLinFactNeighborX="644" custLinFactNeighborY="17416"/>
      <dgm:spPr/>
      <dgm:t>
        <a:bodyPr/>
        <a:lstStyle/>
        <a:p>
          <a:endParaRPr lang="it-IT"/>
        </a:p>
      </dgm:t>
    </dgm:pt>
    <dgm:pt modelId="{8E97424B-96BF-443C-B157-A2EE7C0D037D}" type="pres">
      <dgm:prSet presAssocID="{BD6D3E82-5051-4014-A8AA-8BB5BD7169BE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80912F9-3197-47C7-93B9-1A09FAEE7018}" type="pres">
      <dgm:prSet presAssocID="{AA4773C4-DEDF-4E76-B04C-850DF48E8A4E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03B9F42-91B6-45A4-85F4-DA42F6DA3ED4}" type="pres">
      <dgm:prSet presAssocID="{EC4F8399-543B-4B2A-8389-845857BA17EC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4C7369A-6EF6-4A08-91F7-50209B6FA246}" type="presOf" srcId="{BD6D3E82-5051-4014-A8AA-8BB5BD7169BE}" destId="{8E97424B-96BF-443C-B157-A2EE7C0D037D}" srcOrd="1" destOrd="0" presId="urn:microsoft.com/office/officeart/2005/8/layout/target3"/>
    <dgm:cxn modelId="{749CDC0F-0E3E-4190-B123-A81B31718E36}" srcId="{0BAC390F-E827-43B0-A9B7-A76BC2FDE41E}" destId="{AA4773C4-DEDF-4E76-B04C-850DF48E8A4E}" srcOrd="1" destOrd="0" parTransId="{8BCC7320-9C93-4214-8264-2F0A9AEA1A92}" sibTransId="{537E09DE-99FE-4B1A-A247-C80F542EAE0B}"/>
    <dgm:cxn modelId="{7D82A4D2-7346-4A42-B746-CC4DD13EB122}" type="presOf" srcId="{BD6D3E82-5051-4014-A8AA-8BB5BD7169BE}" destId="{5F374F2F-657E-45D7-B140-1ED7EF8E60A8}" srcOrd="0" destOrd="0" presId="urn:microsoft.com/office/officeart/2005/8/layout/target3"/>
    <dgm:cxn modelId="{1184D85B-0389-439B-A6FF-07083557BA0C}" type="presOf" srcId="{0BAC390F-E827-43B0-A9B7-A76BC2FDE41E}" destId="{CCE23E6E-167A-4360-862D-EFA1C3A9492A}" srcOrd="0" destOrd="0" presId="urn:microsoft.com/office/officeart/2005/8/layout/target3"/>
    <dgm:cxn modelId="{146DCAB4-9BE7-4C72-9473-3B6C48FEC25C}" srcId="{0BAC390F-E827-43B0-A9B7-A76BC2FDE41E}" destId="{BD6D3E82-5051-4014-A8AA-8BB5BD7169BE}" srcOrd="0" destOrd="0" parTransId="{1B27D7DA-85B9-4CBD-AB26-F840CBFB703F}" sibTransId="{F3F2990A-7B9C-475D-8B4E-AC910F8A115F}"/>
    <dgm:cxn modelId="{B0CC048F-9A00-4374-A40A-1025F62DE0E2}" type="presOf" srcId="{EC4F8399-543B-4B2A-8389-845857BA17EC}" destId="{AF52B440-A47F-45A0-97E8-912D8DB6A1CE}" srcOrd="0" destOrd="0" presId="urn:microsoft.com/office/officeart/2005/8/layout/target3"/>
    <dgm:cxn modelId="{7DD5EAFA-67F3-4002-87A4-F8283E0899AF}" type="presOf" srcId="{AA4773C4-DEDF-4E76-B04C-850DF48E8A4E}" destId="{A0C8DCCE-FB3E-429B-9B31-B7BC73F7AD5A}" srcOrd="0" destOrd="0" presId="urn:microsoft.com/office/officeart/2005/8/layout/target3"/>
    <dgm:cxn modelId="{89331D46-C362-4BFB-A25B-228E6C38B363}" type="presOf" srcId="{AA4773C4-DEDF-4E76-B04C-850DF48E8A4E}" destId="{C80912F9-3197-47C7-93B9-1A09FAEE7018}" srcOrd="1" destOrd="0" presId="urn:microsoft.com/office/officeart/2005/8/layout/target3"/>
    <dgm:cxn modelId="{57876F6D-7A8D-4AD7-A3F3-E37D8A2A876E}" type="presOf" srcId="{EC4F8399-543B-4B2A-8389-845857BA17EC}" destId="{203B9F42-91B6-45A4-85F4-DA42F6DA3ED4}" srcOrd="1" destOrd="0" presId="urn:microsoft.com/office/officeart/2005/8/layout/target3"/>
    <dgm:cxn modelId="{882F7CC3-66F4-4815-8AF4-3A764D8A1E71}" srcId="{0BAC390F-E827-43B0-A9B7-A76BC2FDE41E}" destId="{EC4F8399-543B-4B2A-8389-845857BA17EC}" srcOrd="2" destOrd="0" parTransId="{EC69EAD8-C734-4137-9BBC-F1FB8A38879B}" sibTransId="{A80A6AF8-92E8-4E02-897C-D238C6147BAE}"/>
    <dgm:cxn modelId="{DF9D0AA2-0A80-4C5F-BDF1-650162F6D116}" type="presParOf" srcId="{CCE23E6E-167A-4360-862D-EFA1C3A9492A}" destId="{DD7622D6-589C-486F-B71C-C7A8A962C3D2}" srcOrd="0" destOrd="0" presId="urn:microsoft.com/office/officeart/2005/8/layout/target3"/>
    <dgm:cxn modelId="{FEB7057C-52C3-434E-B734-AC582B8994E1}" type="presParOf" srcId="{CCE23E6E-167A-4360-862D-EFA1C3A9492A}" destId="{7F814B75-A663-4F69-B567-B76F019FC42E}" srcOrd="1" destOrd="0" presId="urn:microsoft.com/office/officeart/2005/8/layout/target3"/>
    <dgm:cxn modelId="{916729CA-306E-49ED-BFC1-AC70D4BDB44D}" type="presParOf" srcId="{CCE23E6E-167A-4360-862D-EFA1C3A9492A}" destId="{5F374F2F-657E-45D7-B140-1ED7EF8E60A8}" srcOrd="2" destOrd="0" presId="urn:microsoft.com/office/officeart/2005/8/layout/target3"/>
    <dgm:cxn modelId="{1108DC94-A002-4CC4-9200-DA211039B986}" type="presParOf" srcId="{CCE23E6E-167A-4360-862D-EFA1C3A9492A}" destId="{DAB5EE01-A04E-40AF-8138-3A8CAD01962F}" srcOrd="3" destOrd="0" presId="urn:microsoft.com/office/officeart/2005/8/layout/target3"/>
    <dgm:cxn modelId="{A0C0F817-DCFB-48FA-BB8A-01F66FA4593E}" type="presParOf" srcId="{CCE23E6E-167A-4360-862D-EFA1C3A9492A}" destId="{0C8D3828-1E9D-459E-BDDD-C3BF2E545EBF}" srcOrd="4" destOrd="0" presId="urn:microsoft.com/office/officeart/2005/8/layout/target3"/>
    <dgm:cxn modelId="{776EAB9C-D677-449E-BC20-C546520993C0}" type="presParOf" srcId="{CCE23E6E-167A-4360-862D-EFA1C3A9492A}" destId="{A0C8DCCE-FB3E-429B-9B31-B7BC73F7AD5A}" srcOrd="5" destOrd="0" presId="urn:microsoft.com/office/officeart/2005/8/layout/target3"/>
    <dgm:cxn modelId="{EB3BA296-F64C-4550-9BFE-401FB04B9F3F}" type="presParOf" srcId="{CCE23E6E-167A-4360-862D-EFA1C3A9492A}" destId="{DC191E15-2C85-4F16-B8FE-9D33A07258AF}" srcOrd="6" destOrd="0" presId="urn:microsoft.com/office/officeart/2005/8/layout/target3"/>
    <dgm:cxn modelId="{15798AB9-6866-4775-A981-20253A0369D8}" type="presParOf" srcId="{CCE23E6E-167A-4360-862D-EFA1C3A9492A}" destId="{5B2F1730-6E68-468A-881F-6519233C673F}" srcOrd="7" destOrd="0" presId="urn:microsoft.com/office/officeart/2005/8/layout/target3"/>
    <dgm:cxn modelId="{BD3D5D81-25D0-417C-9D95-4D6262496791}" type="presParOf" srcId="{CCE23E6E-167A-4360-862D-EFA1C3A9492A}" destId="{AF52B440-A47F-45A0-97E8-912D8DB6A1CE}" srcOrd="8" destOrd="0" presId="urn:microsoft.com/office/officeart/2005/8/layout/target3"/>
    <dgm:cxn modelId="{519EC1A0-D45F-4E01-B756-FD40E4EC0758}" type="presParOf" srcId="{CCE23E6E-167A-4360-862D-EFA1C3A9492A}" destId="{8E97424B-96BF-443C-B157-A2EE7C0D037D}" srcOrd="9" destOrd="0" presId="urn:microsoft.com/office/officeart/2005/8/layout/target3"/>
    <dgm:cxn modelId="{40BDB1F0-E87B-4F7D-8687-F0EE95DCE981}" type="presParOf" srcId="{CCE23E6E-167A-4360-862D-EFA1C3A9492A}" destId="{C80912F9-3197-47C7-93B9-1A09FAEE7018}" srcOrd="10" destOrd="0" presId="urn:microsoft.com/office/officeart/2005/8/layout/target3"/>
    <dgm:cxn modelId="{660AB813-C20C-4A30-87FE-06623A58DCBC}" type="presParOf" srcId="{CCE23E6E-167A-4360-862D-EFA1C3A9492A}" destId="{203B9F42-91B6-45A4-85F4-DA42F6DA3ED4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3A163-6F15-4714-81CA-BC8DBEB7D1BF}">
      <dsp:nvSpPr>
        <dsp:cNvPr id="0" name=""/>
        <dsp:cNvSpPr/>
      </dsp:nvSpPr>
      <dsp:spPr>
        <a:xfrm>
          <a:off x="0" y="173761"/>
          <a:ext cx="8503920" cy="139244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D.M. 429/ 2000 </a:t>
          </a:r>
          <a:r>
            <a:rPr lang="it-IT" sz="1700" kern="1200" dirty="0" smtClean="0">
              <a:solidFill>
                <a:schemeClr val="tx1"/>
              </a:solidFill>
            </a:rPr>
            <a:t>(Regolamento recante le </a:t>
          </a:r>
          <a:r>
            <a:rPr lang="it-IT" sz="1700" b="1" kern="1200" dirty="0" smtClean="0">
              <a:solidFill>
                <a:schemeClr val="tx1"/>
              </a:solidFill>
            </a:rPr>
            <a:t>caratteristiche formali generali della terza prova scritta  </a:t>
          </a:r>
          <a:r>
            <a:rPr lang="it-IT" sz="1700" kern="1200" dirty="0" smtClean="0">
              <a:solidFill>
                <a:schemeClr val="tx1"/>
              </a:solidFill>
            </a:rPr>
            <a:t>negli esami di Stato conclusivi dei corsi di studio di istruzione secondaria superiore e istruzioni per lo svolgimento della prova medesima).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67974" y="241735"/>
        <a:ext cx="8367972" cy="1256499"/>
      </dsp:txXfrm>
    </dsp:sp>
    <dsp:sp modelId="{B7F070AD-BD9F-46C0-ABB2-65AF50EA7E6B}">
      <dsp:nvSpPr>
        <dsp:cNvPr id="0" name=""/>
        <dsp:cNvSpPr/>
      </dsp:nvSpPr>
      <dsp:spPr>
        <a:xfrm>
          <a:off x="0" y="1615168"/>
          <a:ext cx="8503920" cy="895050"/>
        </a:xfrm>
        <a:prstGeom prst="roundRect">
          <a:avLst/>
        </a:prstGeom>
        <a:solidFill>
          <a:schemeClr val="accent2">
            <a:hueOff val="2576456"/>
            <a:satOff val="-27551"/>
            <a:lumOff val="719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D.M. n.319 del 29 maggio 2015 </a:t>
          </a:r>
          <a:r>
            <a:rPr lang="it-IT" sz="1700" kern="1200" dirty="0" smtClean="0">
              <a:solidFill>
                <a:schemeClr val="tx1"/>
              </a:solidFill>
            </a:rPr>
            <a:t>(Costituzione delle </a:t>
          </a:r>
          <a:r>
            <a:rPr lang="it-IT" sz="1700" b="1" kern="1200" dirty="0" smtClean="0">
              <a:solidFill>
                <a:schemeClr val="tx1"/>
              </a:solidFill>
            </a:rPr>
            <a:t>aree disciplinari finalizzate alla correzione delle prove scritte </a:t>
          </a:r>
          <a:r>
            <a:rPr lang="it-IT" sz="1700" kern="1200" dirty="0" smtClean="0">
              <a:solidFill>
                <a:schemeClr val="tx1"/>
              </a:solidFill>
            </a:rPr>
            <a:t>negli esami di Stato conclusivi dei corsi di studio di istruzione secondaria di secondo grado)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43693" y="1658861"/>
        <a:ext cx="8416534" cy="807664"/>
      </dsp:txXfrm>
    </dsp:sp>
    <dsp:sp modelId="{030B09BB-0E0C-4BD8-A3AF-F759E3619182}">
      <dsp:nvSpPr>
        <dsp:cNvPr id="0" name=""/>
        <dsp:cNvSpPr/>
      </dsp:nvSpPr>
      <dsp:spPr>
        <a:xfrm>
          <a:off x="0" y="2559178"/>
          <a:ext cx="8503920" cy="895050"/>
        </a:xfrm>
        <a:prstGeom prst="roundRect">
          <a:avLst/>
        </a:prstGeom>
        <a:solidFill>
          <a:schemeClr val="accent2">
            <a:hueOff val="5152912"/>
            <a:satOff val="-55102"/>
            <a:lumOff val="14379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D.M. n. 49 del 24 febbraio 2000 </a:t>
          </a:r>
          <a:r>
            <a:rPr lang="it-IT" sz="1700" kern="1200" dirty="0" smtClean="0">
              <a:solidFill>
                <a:schemeClr val="tx1"/>
              </a:solidFill>
            </a:rPr>
            <a:t>(individuazione delle tipologie di esperienze che danno luogo ai </a:t>
          </a:r>
          <a:r>
            <a:rPr lang="it-IT" sz="1700" b="1" kern="1200" dirty="0" smtClean="0">
              <a:solidFill>
                <a:schemeClr val="tx1"/>
              </a:solidFill>
            </a:rPr>
            <a:t>crediti formativi</a:t>
          </a:r>
          <a:r>
            <a:rPr lang="it-IT" sz="1700" kern="1200" dirty="0" smtClean="0">
              <a:solidFill>
                <a:schemeClr val="tx1"/>
              </a:solidFill>
            </a:rPr>
            <a:t>).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43693" y="2602871"/>
        <a:ext cx="8416534" cy="807664"/>
      </dsp:txXfrm>
    </dsp:sp>
    <dsp:sp modelId="{9D848F7F-F9F9-44B6-BF2A-2FDEE3913C35}">
      <dsp:nvSpPr>
        <dsp:cNvPr id="0" name=""/>
        <dsp:cNvSpPr/>
      </dsp:nvSpPr>
      <dsp:spPr>
        <a:xfrm>
          <a:off x="0" y="3503188"/>
          <a:ext cx="8503920" cy="895050"/>
        </a:xfrm>
        <a:prstGeom prst="roundRect">
          <a:avLst/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Legge n.104 del 5 febbraio 1992 </a:t>
          </a:r>
          <a:r>
            <a:rPr lang="it-IT" sz="1700" kern="1200" dirty="0" smtClean="0">
              <a:solidFill>
                <a:schemeClr val="tx1"/>
              </a:solidFill>
            </a:rPr>
            <a:t>("Legge-quadro per l'assistenza, l'integrazione sociale e i diritti delle </a:t>
          </a:r>
          <a:r>
            <a:rPr lang="it-IT" sz="1700" b="1" kern="1200" dirty="0" smtClean="0">
              <a:solidFill>
                <a:schemeClr val="tx1"/>
              </a:solidFill>
            </a:rPr>
            <a:t>persone handicappate</a:t>
          </a:r>
          <a:r>
            <a:rPr lang="it-IT" sz="1700" kern="1200" dirty="0" smtClean="0">
              <a:solidFill>
                <a:schemeClr val="tx1"/>
              </a:solidFill>
            </a:rPr>
            <a:t>")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43693" y="3546881"/>
        <a:ext cx="8416534" cy="80766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A139AC-7023-4D33-9AF5-0D2F0FA86E0F}">
      <dsp:nvSpPr>
        <dsp:cNvPr id="0" name=""/>
        <dsp:cNvSpPr/>
      </dsp:nvSpPr>
      <dsp:spPr>
        <a:xfrm>
          <a:off x="-73875" y="101757"/>
          <a:ext cx="3699866" cy="436848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>
              <a:solidFill>
                <a:schemeClr val="tx1"/>
              </a:solidFill>
            </a:rPr>
            <a:t>1. La Commissione d’esame  considerati gli elementi forniti dal consiglio di classe, terrà in debita considerazione le </a:t>
          </a:r>
          <a:r>
            <a:rPr lang="it-IT" sz="1400" b="1" u="sng" kern="1200" dirty="0" smtClean="0">
              <a:solidFill>
                <a:schemeClr val="tx1"/>
              </a:solidFill>
            </a:rPr>
            <a:t>specifiche situazioni soggettive</a:t>
          </a:r>
          <a:r>
            <a:rPr lang="it-IT" sz="1400" b="1" kern="1200" dirty="0" smtClean="0">
              <a:solidFill>
                <a:schemeClr val="tx1"/>
              </a:solidFill>
            </a:rPr>
            <a:t>, </a:t>
          </a:r>
          <a:r>
            <a:rPr lang="it-IT" sz="1400" b="1" u="sng" kern="1200" dirty="0" smtClean="0">
              <a:solidFill>
                <a:schemeClr val="tx1"/>
              </a:solidFill>
            </a:rPr>
            <a:t>adeguatamente certificate</a:t>
          </a:r>
          <a:r>
            <a:rPr lang="it-IT" sz="1400" b="1" kern="1200" dirty="0" smtClean="0">
              <a:solidFill>
                <a:schemeClr val="tx1"/>
              </a:solidFill>
            </a:rPr>
            <a:t>, </a:t>
          </a:r>
          <a:r>
            <a:rPr lang="it-IT" sz="1400" kern="1200" dirty="0" smtClean="0">
              <a:solidFill>
                <a:schemeClr val="tx1"/>
              </a:solidFill>
            </a:rPr>
            <a:t>relative ai candidati con DSA, in particolare, </a:t>
          </a:r>
          <a:r>
            <a:rPr lang="it-IT" sz="1400" u="sng" kern="1200" dirty="0" smtClean="0">
              <a:solidFill>
                <a:schemeClr val="tx1"/>
              </a:solidFill>
            </a:rPr>
            <a:t>le </a:t>
          </a:r>
          <a:r>
            <a:rPr lang="it-IT" sz="1400" b="1" u="sng" kern="1200" dirty="0" smtClean="0">
              <a:solidFill>
                <a:schemeClr val="tx1"/>
              </a:solidFill>
            </a:rPr>
            <a:t>modalità didattiche e le forme di valutazione </a:t>
          </a:r>
          <a:r>
            <a:rPr lang="it-IT" sz="1400" b="1" kern="1200" dirty="0" smtClean="0">
              <a:solidFill>
                <a:schemeClr val="tx1"/>
              </a:solidFill>
            </a:rPr>
            <a:t>individuate </a:t>
          </a:r>
          <a:r>
            <a:rPr lang="it-IT" sz="1400" kern="1200" dirty="0" smtClean="0">
              <a:solidFill>
                <a:schemeClr val="tx1"/>
              </a:solidFill>
            </a:rPr>
            <a:t>nell’ambito dei percorsi didattici individualizzati e personalizzati. A tal fine il consiglio di classe inserisce nel documento del 15 maggio il Piano Didattico Personalizzato o altra documentazione predisposta ai sensi dell’articolo 5 del D.M. n. 5669/ 2011. </a:t>
          </a:r>
          <a:endParaRPr lang="it-IT" sz="1400" kern="1200" dirty="0">
            <a:solidFill>
              <a:schemeClr val="tx1"/>
            </a:solidFill>
          </a:endParaRPr>
        </a:p>
      </dsp:txBody>
      <dsp:txXfrm>
        <a:off x="467958" y="741507"/>
        <a:ext cx="2616200" cy="3088984"/>
      </dsp:txXfrm>
    </dsp:sp>
    <dsp:sp modelId="{0CDB8DF5-7364-4E63-BC19-8E6130FFEC99}">
      <dsp:nvSpPr>
        <dsp:cNvPr id="0" name=""/>
        <dsp:cNvSpPr/>
      </dsp:nvSpPr>
      <dsp:spPr>
        <a:xfrm rot="109997">
          <a:off x="3764278" y="109587"/>
          <a:ext cx="2064178" cy="11463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600" kern="1200"/>
        </a:p>
      </dsp:txBody>
      <dsp:txXfrm>
        <a:off x="3764366" y="333355"/>
        <a:ext cx="1720274" cy="687809"/>
      </dsp:txXfrm>
    </dsp:sp>
    <dsp:sp modelId="{B5B311A1-017E-4078-A2D6-FB7E99C9BF55}">
      <dsp:nvSpPr>
        <dsp:cNvPr id="0" name=""/>
        <dsp:cNvSpPr/>
      </dsp:nvSpPr>
      <dsp:spPr>
        <a:xfrm>
          <a:off x="5181210" y="587707"/>
          <a:ext cx="3396585" cy="3396585"/>
        </a:xfrm>
        <a:prstGeom prst="ellipse">
          <a:avLst/>
        </a:prstGeom>
        <a:solidFill>
          <a:schemeClr val="accent5">
            <a:hueOff val="-5020566"/>
            <a:satOff val="41093"/>
            <a:lumOff val="-6666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</a:rPr>
            <a:t>Sulla base di tale documentazione e di tutti gli elementi forniti dal CDC, le Commissioni predispongono le  modalità di svolgimento delle prove scritte e orali. </a:t>
          </a:r>
          <a:endParaRPr lang="it-IT" sz="2000" kern="1200" dirty="0">
            <a:solidFill>
              <a:schemeClr val="tx1"/>
            </a:solidFill>
          </a:endParaRPr>
        </a:p>
      </dsp:txBody>
      <dsp:txXfrm>
        <a:off x="5678628" y="1085125"/>
        <a:ext cx="2401749" cy="2401749"/>
      </dsp:txXfrm>
    </dsp:sp>
    <dsp:sp modelId="{9C1950AE-F4C8-4BA5-9E1E-94FA2B2C7052}">
      <dsp:nvSpPr>
        <dsp:cNvPr id="0" name=""/>
        <dsp:cNvSpPr/>
      </dsp:nvSpPr>
      <dsp:spPr>
        <a:xfrm rot="10690003">
          <a:off x="3404687" y="3378379"/>
          <a:ext cx="2064178" cy="11463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5020566"/>
            <a:satOff val="41093"/>
            <a:lumOff val="-666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600" kern="1200"/>
        </a:p>
      </dsp:txBody>
      <dsp:txXfrm rot="10800000">
        <a:off x="3748503" y="3602147"/>
        <a:ext cx="1720274" cy="68780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86CF48-839F-4B91-8DDA-7068B9195FEB}">
      <dsp:nvSpPr>
        <dsp:cNvPr id="0" name=""/>
        <dsp:cNvSpPr/>
      </dsp:nvSpPr>
      <dsp:spPr>
        <a:xfrm>
          <a:off x="1982" y="0"/>
          <a:ext cx="2078228" cy="45720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>
              <a:solidFill>
                <a:schemeClr val="tx1"/>
              </a:solidFill>
            </a:rPr>
            <a:t>Massima attenzione nei giorni delle prove  scritte, anche per la sovraesposizione  mediatica.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1982" y="1828800"/>
        <a:ext cx="2078228" cy="1828800"/>
      </dsp:txXfrm>
    </dsp:sp>
    <dsp:sp modelId="{4EA52B8A-5D1A-447D-B23D-E83FD1E8B651}">
      <dsp:nvSpPr>
        <dsp:cNvPr id="0" name=""/>
        <dsp:cNvSpPr/>
      </dsp:nvSpPr>
      <dsp:spPr>
        <a:xfrm>
          <a:off x="279858" y="274320"/>
          <a:ext cx="1522476" cy="152247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EC396B-ABD1-4FEF-8190-27DEA1596F16}">
      <dsp:nvSpPr>
        <dsp:cNvPr id="0" name=""/>
        <dsp:cNvSpPr/>
      </dsp:nvSpPr>
      <dsp:spPr>
        <a:xfrm>
          <a:off x="2142558" y="0"/>
          <a:ext cx="2078228" cy="4572000"/>
        </a:xfrm>
        <a:prstGeom prst="roundRect">
          <a:avLst>
            <a:gd name="adj" fmla="val 10000"/>
          </a:avLst>
        </a:prstGeom>
        <a:solidFill>
          <a:schemeClr val="accent2">
            <a:hueOff val="2576456"/>
            <a:satOff val="-27551"/>
            <a:lumOff val="719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>
              <a:solidFill>
                <a:schemeClr val="tx1"/>
              </a:solidFill>
            </a:rPr>
            <a:t>Attenzione alla custodia e apertura del plico  telematico e durante la fotocopiatura delle  prove.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2142558" y="1828800"/>
        <a:ext cx="2078228" cy="1828800"/>
      </dsp:txXfrm>
    </dsp:sp>
    <dsp:sp modelId="{D984014E-6419-4F79-A384-B33DF3AFEC00}">
      <dsp:nvSpPr>
        <dsp:cNvPr id="0" name=""/>
        <dsp:cNvSpPr/>
      </dsp:nvSpPr>
      <dsp:spPr>
        <a:xfrm>
          <a:off x="2420434" y="274320"/>
          <a:ext cx="1522476" cy="152247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D46C1A-C408-47DE-9420-1CA2C1DEE117}">
      <dsp:nvSpPr>
        <dsp:cNvPr id="0" name=""/>
        <dsp:cNvSpPr/>
      </dsp:nvSpPr>
      <dsp:spPr>
        <a:xfrm>
          <a:off x="4283133" y="0"/>
          <a:ext cx="2078228" cy="4572000"/>
        </a:xfrm>
        <a:prstGeom prst="roundRect">
          <a:avLst>
            <a:gd name="adj" fmla="val 10000"/>
          </a:avLst>
        </a:prstGeom>
        <a:solidFill>
          <a:schemeClr val="accent2">
            <a:hueOff val="5152912"/>
            <a:satOff val="-55102"/>
            <a:lumOff val="14379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>
              <a:solidFill>
                <a:schemeClr val="tx1"/>
              </a:solidFill>
            </a:rPr>
            <a:t>Attenzione alla distribuzione delle prove  giuste al momento giusto agli studenti giusti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4283133" y="1828800"/>
        <a:ext cx="2078228" cy="1828800"/>
      </dsp:txXfrm>
    </dsp:sp>
    <dsp:sp modelId="{B5B4D527-CDD0-4D86-83A1-8A5FD69EDA95}">
      <dsp:nvSpPr>
        <dsp:cNvPr id="0" name=""/>
        <dsp:cNvSpPr/>
      </dsp:nvSpPr>
      <dsp:spPr>
        <a:xfrm>
          <a:off x="4486271" y="317771"/>
          <a:ext cx="1522476" cy="1522476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FCF72A-34D0-4DB6-A8FB-867090077308}">
      <dsp:nvSpPr>
        <dsp:cNvPr id="0" name=""/>
        <dsp:cNvSpPr/>
      </dsp:nvSpPr>
      <dsp:spPr>
        <a:xfrm>
          <a:off x="6423708" y="0"/>
          <a:ext cx="2078228" cy="4572000"/>
        </a:xfrm>
        <a:prstGeom prst="roundRect">
          <a:avLst>
            <a:gd name="adj" fmla="val 10000"/>
          </a:avLst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>
              <a:solidFill>
                <a:schemeClr val="tx1"/>
              </a:solidFill>
            </a:rPr>
            <a:t>Attenzione agli aspetti informativi, in  particolare i social network, usati da studenti  e docenti per fare osservazioni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6423708" y="1828800"/>
        <a:ext cx="2078228" cy="1828800"/>
      </dsp:txXfrm>
    </dsp:sp>
    <dsp:sp modelId="{E8C433B2-C6C1-439E-9F58-E2FDC1A1C27A}">
      <dsp:nvSpPr>
        <dsp:cNvPr id="0" name=""/>
        <dsp:cNvSpPr/>
      </dsp:nvSpPr>
      <dsp:spPr>
        <a:xfrm>
          <a:off x="6701585" y="274320"/>
          <a:ext cx="1522476" cy="1522476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C53A1E-7960-496E-990D-89C081EE0109}">
      <dsp:nvSpPr>
        <dsp:cNvPr id="0" name=""/>
        <dsp:cNvSpPr/>
      </dsp:nvSpPr>
      <dsp:spPr>
        <a:xfrm>
          <a:off x="340156" y="3657600"/>
          <a:ext cx="7823606" cy="685800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9E6DD1-A08C-4DC0-8206-475C3A35FE72}">
      <dsp:nvSpPr>
        <dsp:cNvPr id="0" name=""/>
        <dsp:cNvSpPr/>
      </dsp:nvSpPr>
      <dsp:spPr>
        <a:xfrm>
          <a:off x="0" y="861083"/>
          <a:ext cx="8503920" cy="340156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>
              <a:solidFill>
                <a:srgbClr val="581DFF"/>
              </a:solidFill>
            </a:rPr>
            <a:t>L’O.M. n. 350/2018, relativa all’A.S. 2017/2018,  impartisce Istruzioni e modalità organizzative ed operative per lo svolgimento degli esami di Stato conclusivi dei corsi di studio di istruzione secondaria di secondo grado nelle scuole statali e paritarie.</a:t>
          </a:r>
          <a:endParaRPr lang="it-IT" sz="2400" b="1" kern="1200" dirty="0">
            <a:solidFill>
              <a:srgbClr val="581DFF"/>
            </a:solidFill>
          </a:endParaRPr>
        </a:p>
      </dsp:txBody>
      <dsp:txXfrm>
        <a:off x="1700784" y="861083"/>
        <a:ext cx="5102352" cy="3401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1515C-3A76-4990-BEB7-204376BF4754}">
      <dsp:nvSpPr>
        <dsp:cNvPr id="0" name=""/>
        <dsp:cNvSpPr/>
      </dsp:nvSpPr>
      <dsp:spPr>
        <a:xfrm>
          <a:off x="0" y="496079"/>
          <a:ext cx="8503920" cy="514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1" kern="1200" smtClean="0"/>
            <a:t>Valutiamo gli studenti:</a:t>
          </a:r>
          <a:endParaRPr lang="it-IT" sz="2200" kern="1200"/>
        </a:p>
      </dsp:txBody>
      <dsp:txXfrm>
        <a:off x="25130" y="521209"/>
        <a:ext cx="8453660" cy="464540"/>
      </dsp:txXfrm>
    </dsp:sp>
    <dsp:sp modelId="{25831D60-ED5D-415A-8C83-AC55EFD766E7}">
      <dsp:nvSpPr>
        <dsp:cNvPr id="0" name=""/>
        <dsp:cNvSpPr/>
      </dsp:nvSpPr>
      <dsp:spPr>
        <a:xfrm>
          <a:off x="0" y="1010879"/>
          <a:ext cx="8503920" cy="364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999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700" kern="1200" smtClean="0"/>
            <a:t>»	È una operazione che richiede concentrazione e  rispetto</a:t>
          </a:r>
          <a:endParaRPr lang="it-IT" sz="1700" kern="1200"/>
        </a:p>
      </dsp:txBody>
      <dsp:txXfrm>
        <a:off x="0" y="1010879"/>
        <a:ext cx="8503920" cy="364320"/>
      </dsp:txXfrm>
    </dsp:sp>
    <dsp:sp modelId="{975ABB26-DEA7-44EB-B27B-9C6A3ADE8312}">
      <dsp:nvSpPr>
        <dsp:cNvPr id="0" name=""/>
        <dsp:cNvSpPr/>
      </dsp:nvSpPr>
      <dsp:spPr>
        <a:xfrm>
          <a:off x="0" y="1375199"/>
          <a:ext cx="8503920" cy="514800"/>
        </a:xfrm>
        <a:prstGeom prst="roundRect">
          <a:avLst/>
        </a:prstGeom>
        <a:solidFill>
          <a:schemeClr val="accent2">
            <a:hueOff val="2576456"/>
            <a:satOff val="-27551"/>
            <a:lumOff val="719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1" kern="1200" smtClean="0"/>
            <a:t>I protagonisti sono gli studenti</a:t>
          </a:r>
          <a:endParaRPr lang="it-IT" sz="2200" kern="1200"/>
        </a:p>
      </dsp:txBody>
      <dsp:txXfrm>
        <a:off x="25130" y="1400329"/>
        <a:ext cx="8453660" cy="464540"/>
      </dsp:txXfrm>
    </dsp:sp>
    <dsp:sp modelId="{B60F834B-52AF-4210-B8C1-EF00D0EC60FD}">
      <dsp:nvSpPr>
        <dsp:cNvPr id="0" name=""/>
        <dsp:cNvSpPr/>
      </dsp:nvSpPr>
      <dsp:spPr>
        <a:xfrm>
          <a:off x="0" y="1890000"/>
          <a:ext cx="8503920" cy="1092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999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700" kern="1200" smtClean="0"/>
            <a:t>»	… non i loro insegnanti e commissari interni</a:t>
          </a:r>
          <a:endParaRPr lang="it-IT" sz="1700" kern="120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700" kern="1200" smtClean="0"/>
            <a:t>»	… non i confronti tra scuole</a:t>
          </a:r>
          <a:endParaRPr lang="it-IT" sz="1700" kern="120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700" kern="1200" smtClean="0"/>
            <a:t>»	… non le commissioni</a:t>
          </a:r>
          <a:endParaRPr lang="it-IT" sz="1700" kern="120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700" kern="1200" smtClean="0"/>
            <a:t>»	… non le eventuali discussioni interne</a:t>
          </a:r>
          <a:endParaRPr lang="it-IT" sz="1700" kern="1200"/>
        </a:p>
      </dsp:txBody>
      <dsp:txXfrm>
        <a:off x="0" y="1890000"/>
        <a:ext cx="8503920" cy="1092960"/>
      </dsp:txXfrm>
    </dsp:sp>
    <dsp:sp modelId="{8CA321D0-85E3-4F8B-9872-85CA68D5D4EF}">
      <dsp:nvSpPr>
        <dsp:cNvPr id="0" name=""/>
        <dsp:cNvSpPr/>
      </dsp:nvSpPr>
      <dsp:spPr>
        <a:xfrm>
          <a:off x="0" y="2982960"/>
          <a:ext cx="8503920" cy="514800"/>
        </a:xfrm>
        <a:prstGeom prst="roundRect">
          <a:avLst/>
        </a:prstGeom>
        <a:solidFill>
          <a:schemeClr val="accent2">
            <a:hueOff val="5152912"/>
            <a:satOff val="-55102"/>
            <a:lumOff val="14379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1" kern="1200" smtClean="0"/>
            <a:t>Non focalizzarsi solo su aspetti giuridico/formali</a:t>
          </a:r>
          <a:endParaRPr lang="it-IT" sz="2200" kern="1200"/>
        </a:p>
      </dsp:txBody>
      <dsp:txXfrm>
        <a:off x="25130" y="3008090"/>
        <a:ext cx="8453660" cy="464540"/>
      </dsp:txXfrm>
    </dsp:sp>
    <dsp:sp modelId="{6379721A-B5BC-42C7-BD37-50355F52D55C}">
      <dsp:nvSpPr>
        <dsp:cNvPr id="0" name=""/>
        <dsp:cNvSpPr/>
      </dsp:nvSpPr>
      <dsp:spPr>
        <a:xfrm>
          <a:off x="0" y="3561120"/>
          <a:ext cx="8503920" cy="514800"/>
        </a:xfrm>
        <a:prstGeom prst="roundRect">
          <a:avLst/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1" u="sng" kern="1200" smtClean="0"/>
            <a:t>È compito del presidente operare perché  questo avvenga</a:t>
          </a:r>
          <a:endParaRPr lang="it-IT" sz="2200" kern="1200"/>
        </a:p>
      </dsp:txBody>
      <dsp:txXfrm>
        <a:off x="25130" y="3586250"/>
        <a:ext cx="8453660" cy="4645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12036B-50ED-4573-AAF2-13BA90E50189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B1E267-31F8-4D45-B811-A9DC1036D4CB}">
      <dsp:nvSpPr>
        <dsp:cNvPr id="0" name=""/>
        <dsp:cNvSpPr/>
      </dsp:nvSpPr>
      <dsp:spPr>
        <a:xfrm>
          <a:off x="2286000" y="0"/>
          <a:ext cx="621792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>
              <a:solidFill>
                <a:srgbClr val="0000FF"/>
              </a:solidFill>
            </a:rPr>
            <a:t>- 18 giugno 2018: </a:t>
          </a:r>
          <a:r>
            <a:rPr lang="it-IT" sz="2400" kern="1200" dirty="0" smtClean="0"/>
            <a:t>Insediamento Commissioni e riunione preliminare </a:t>
          </a:r>
          <a:endParaRPr lang="it-IT" sz="2400" kern="1200" dirty="0"/>
        </a:p>
      </dsp:txBody>
      <dsp:txXfrm>
        <a:off x="2286000" y="0"/>
        <a:ext cx="6217920" cy="571501"/>
      </dsp:txXfrm>
    </dsp:sp>
    <dsp:sp modelId="{E72AD7A0-2005-40AB-B60E-74DE5C141C46}">
      <dsp:nvSpPr>
        <dsp:cNvPr id="0" name=""/>
        <dsp:cNvSpPr/>
      </dsp:nvSpPr>
      <dsp:spPr>
        <a:xfrm>
          <a:off x="400050" y="571501"/>
          <a:ext cx="3771898" cy="377189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1545873"/>
            <a:satOff val="-16531"/>
            <a:lumOff val="4314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FEF810-288F-4AB4-84BA-01B4E7C5ACBA}">
      <dsp:nvSpPr>
        <dsp:cNvPr id="0" name=""/>
        <dsp:cNvSpPr/>
      </dsp:nvSpPr>
      <dsp:spPr>
        <a:xfrm>
          <a:off x="2254039" y="800101"/>
          <a:ext cx="6217920" cy="37718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hueOff val="1545873"/>
              <a:satOff val="-16531"/>
              <a:lumOff val="4314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>
              <a:solidFill>
                <a:srgbClr val="0000FF"/>
              </a:solidFill>
            </a:rPr>
            <a:t>- 20 giugno 2018</a:t>
          </a:r>
          <a:r>
            <a:rPr lang="it-IT" sz="2400" kern="1200" dirty="0" smtClean="0"/>
            <a:t>: Prima prova scritta</a:t>
          </a:r>
          <a:endParaRPr lang="it-IT" sz="2400" kern="1200" dirty="0"/>
        </a:p>
      </dsp:txBody>
      <dsp:txXfrm>
        <a:off x="2254039" y="800101"/>
        <a:ext cx="6217920" cy="571501"/>
      </dsp:txXfrm>
    </dsp:sp>
    <dsp:sp modelId="{DB25813B-E658-49CF-9952-C64662AB8BA8}">
      <dsp:nvSpPr>
        <dsp:cNvPr id="0" name=""/>
        <dsp:cNvSpPr/>
      </dsp:nvSpPr>
      <dsp:spPr>
        <a:xfrm>
          <a:off x="800101" y="1143002"/>
          <a:ext cx="2971797" cy="297179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3091747"/>
            <a:satOff val="-33061"/>
            <a:lumOff val="8628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A92059-C9BD-475E-8CEF-107471067911}">
      <dsp:nvSpPr>
        <dsp:cNvPr id="0" name=""/>
        <dsp:cNvSpPr/>
      </dsp:nvSpPr>
      <dsp:spPr>
        <a:xfrm>
          <a:off x="2254039" y="1325887"/>
          <a:ext cx="6217920" cy="29717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hueOff val="3091747"/>
              <a:satOff val="-33061"/>
              <a:lumOff val="8628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>
              <a:solidFill>
                <a:srgbClr val="0000FF"/>
              </a:solidFill>
            </a:rPr>
            <a:t>- 21 giugno 2018</a:t>
          </a:r>
          <a:r>
            <a:rPr lang="it-IT" sz="2400" kern="1200" dirty="0" smtClean="0"/>
            <a:t>: Seconda prova scritta grafica, ……..</a:t>
          </a:r>
          <a:endParaRPr lang="it-IT" sz="2400" kern="1200" dirty="0"/>
        </a:p>
      </dsp:txBody>
      <dsp:txXfrm>
        <a:off x="2254039" y="1325887"/>
        <a:ext cx="6217920" cy="571497"/>
      </dsp:txXfrm>
    </dsp:sp>
    <dsp:sp modelId="{45CDC121-D7BE-4F8F-8490-8B5BEBE308F3}">
      <dsp:nvSpPr>
        <dsp:cNvPr id="0" name=""/>
        <dsp:cNvSpPr/>
      </dsp:nvSpPr>
      <dsp:spPr>
        <a:xfrm>
          <a:off x="1200150" y="1714500"/>
          <a:ext cx="2171700" cy="217170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4637620"/>
            <a:satOff val="-49592"/>
            <a:lumOff val="12941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9C4073-8F3D-4E50-B8AF-375ABC76F7A2}">
      <dsp:nvSpPr>
        <dsp:cNvPr id="0" name=""/>
        <dsp:cNvSpPr/>
      </dsp:nvSpPr>
      <dsp:spPr>
        <a:xfrm>
          <a:off x="2286000" y="1714500"/>
          <a:ext cx="6217920" cy="217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hueOff val="4637620"/>
              <a:satOff val="-49592"/>
              <a:lumOff val="12941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smtClean="0"/>
            <a:t>- Entro </a:t>
          </a:r>
          <a:r>
            <a:rPr lang="it-IT" sz="2400" kern="1200" dirty="0" smtClean="0"/>
            <a:t>il </a:t>
          </a:r>
          <a:r>
            <a:rPr lang="it-IT" sz="2400" b="1" kern="1200" dirty="0" smtClean="0">
              <a:solidFill>
                <a:srgbClr val="0000FF"/>
              </a:solidFill>
            </a:rPr>
            <a:t>22 giugno 2018</a:t>
          </a:r>
          <a:r>
            <a:rPr lang="it-IT" sz="2400" kern="1200" dirty="0" smtClean="0"/>
            <a:t>: Definizione struttura terza </a:t>
          </a:r>
          <a:r>
            <a:rPr lang="it-IT" sz="2400" kern="1200" smtClean="0"/>
            <a:t>prova scritta</a:t>
          </a:r>
          <a:endParaRPr lang="it-IT" sz="2400" kern="1200" dirty="0"/>
        </a:p>
      </dsp:txBody>
      <dsp:txXfrm>
        <a:off x="2286000" y="1714500"/>
        <a:ext cx="6217920" cy="571501"/>
      </dsp:txXfrm>
    </dsp:sp>
    <dsp:sp modelId="{FF0D8B1F-524A-43A0-933F-13A2D268EEB6}">
      <dsp:nvSpPr>
        <dsp:cNvPr id="0" name=""/>
        <dsp:cNvSpPr/>
      </dsp:nvSpPr>
      <dsp:spPr>
        <a:xfrm>
          <a:off x="1600200" y="2286001"/>
          <a:ext cx="1371598" cy="137159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6183494"/>
            <a:satOff val="-66122"/>
            <a:lumOff val="17255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B7780D-0B17-4CE9-AF30-93F19EA67804}">
      <dsp:nvSpPr>
        <dsp:cNvPr id="0" name=""/>
        <dsp:cNvSpPr/>
      </dsp:nvSpPr>
      <dsp:spPr>
        <a:xfrm>
          <a:off x="2286000" y="2430262"/>
          <a:ext cx="6217920" cy="21417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hueOff val="6183494"/>
              <a:satOff val="-66122"/>
              <a:lumOff val="17255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>
              <a:solidFill>
                <a:srgbClr val="0000FF"/>
              </a:solidFill>
            </a:rPr>
            <a:t>- 25 giugno 2018</a:t>
          </a:r>
          <a:r>
            <a:rPr lang="it-IT" sz="2400" kern="1200" dirty="0" smtClean="0"/>
            <a:t>: Predisposizione e   svolgimento terza prova scritta</a:t>
          </a:r>
          <a:endParaRPr lang="it-IT" sz="2400" kern="1200" dirty="0"/>
        </a:p>
      </dsp:txBody>
      <dsp:txXfrm>
        <a:off x="2286000" y="2430262"/>
        <a:ext cx="6217920" cy="892394"/>
      </dsp:txXfrm>
    </dsp:sp>
    <dsp:sp modelId="{02A7083D-EDC8-402C-8504-D0C22105F8E4}">
      <dsp:nvSpPr>
        <dsp:cNvPr id="0" name=""/>
        <dsp:cNvSpPr/>
      </dsp:nvSpPr>
      <dsp:spPr>
        <a:xfrm>
          <a:off x="2000251" y="2857502"/>
          <a:ext cx="571497" cy="57149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A01D29-C0A0-49D0-9938-1C93DF60FB99}">
      <dsp:nvSpPr>
        <dsp:cNvPr id="0" name=""/>
        <dsp:cNvSpPr/>
      </dsp:nvSpPr>
      <dsp:spPr>
        <a:xfrm>
          <a:off x="2286000" y="3730847"/>
          <a:ext cx="6217920" cy="6592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hueOff val="7729367"/>
              <a:satOff val="-82653"/>
              <a:lumOff val="21569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>
              <a:solidFill>
                <a:srgbClr val="0000FF"/>
              </a:solidFill>
            </a:rPr>
            <a:t>- 28 giugno 2018</a:t>
          </a:r>
          <a:r>
            <a:rPr lang="it-IT" sz="2400" kern="1200" dirty="0" smtClean="0"/>
            <a:t>: Quarta prova scritta</a:t>
          </a:r>
          <a:endParaRPr lang="it-IT" sz="2400" kern="1200" dirty="0"/>
        </a:p>
      </dsp:txBody>
      <dsp:txXfrm>
        <a:off x="2286000" y="3730847"/>
        <a:ext cx="6217920" cy="6592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AD5BC5-11CA-465D-A825-86D577180DB6}">
      <dsp:nvSpPr>
        <dsp:cNvPr id="0" name=""/>
        <dsp:cNvSpPr/>
      </dsp:nvSpPr>
      <dsp:spPr>
        <a:xfrm>
          <a:off x="0" y="0"/>
          <a:ext cx="8503920" cy="4572000"/>
        </a:xfrm>
        <a:prstGeom prst="roundRect">
          <a:avLst>
            <a:gd name="adj" fmla="val 10000"/>
          </a:avLst>
        </a:prstGeom>
        <a:solidFill>
          <a:schemeClr val="lt1"/>
        </a:solidFill>
        <a:ln w="11429" cap="flat" cmpd="sng" algn="ctr">
          <a:solidFill>
            <a:srgbClr val="581DFF"/>
          </a:solidFill>
          <a:prstDash val="sysDash"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Per la DNL, il cui insegnamento sia stato effettuato con la metodologia CLIL, il Colloquio potrà accertare, anche in LS, le competenze disciplinari acquisite, qualora il relativo docente venga a far parte della Commissione di Esame in qualità di membro interno  (art. 21, comma 3)</a:t>
          </a:r>
          <a:endParaRPr lang="it-IT" sz="2300" kern="1200" dirty="0"/>
        </a:p>
      </dsp:txBody>
      <dsp:txXfrm>
        <a:off x="0" y="1828800"/>
        <a:ext cx="8503920" cy="1828800"/>
      </dsp:txXfrm>
    </dsp:sp>
    <dsp:sp modelId="{D45C2658-49ED-4B7F-9715-D5BDA9E0036A}">
      <dsp:nvSpPr>
        <dsp:cNvPr id="0" name=""/>
        <dsp:cNvSpPr/>
      </dsp:nvSpPr>
      <dsp:spPr>
        <a:xfrm>
          <a:off x="3490721" y="274320"/>
          <a:ext cx="1522476" cy="152247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EB9F53-9FB9-433C-9014-A58E138D22A1}">
      <dsp:nvSpPr>
        <dsp:cNvPr id="0" name=""/>
        <dsp:cNvSpPr/>
      </dsp:nvSpPr>
      <dsp:spPr>
        <a:xfrm>
          <a:off x="340156" y="3657600"/>
          <a:ext cx="7823606" cy="685800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F7E620-51CF-4130-A15C-337CE4F2C602}">
      <dsp:nvSpPr>
        <dsp:cNvPr id="0" name=""/>
        <dsp:cNvSpPr/>
      </dsp:nvSpPr>
      <dsp:spPr>
        <a:xfrm>
          <a:off x="339791" y="12435"/>
          <a:ext cx="4547128" cy="454712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b="1" kern="1200" dirty="0" smtClean="0"/>
            <a:t>Verifica formale sullo svolgimento dell’esame</a:t>
          </a:r>
          <a:endParaRPr lang="it-IT" sz="3200" kern="1200" dirty="0"/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2500" kern="1200"/>
        </a:p>
      </dsp:txBody>
      <dsp:txXfrm>
        <a:off x="974750" y="548640"/>
        <a:ext cx="2621767" cy="3474720"/>
      </dsp:txXfrm>
    </dsp:sp>
    <dsp:sp modelId="{8721988D-BB07-4C07-95BD-5F66D7AD9FFE}">
      <dsp:nvSpPr>
        <dsp:cNvPr id="0" name=""/>
        <dsp:cNvSpPr/>
      </dsp:nvSpPr>
      <dsp:spPr>
        <a:xfrm>
          <a:off x="3617000" y="12435"/>
          <a:ext cx="4547128" cy="4547128"/>
        </a:xfrm>
        <a:prstGeom prst="ellipse">
          <a:avLst/>
        </a:prstGeom>
        <a:solidFill>
          <a:schemeClr val="accent2">
            <a:alpha val="50000"/>
            <a:hueOff val="7729367"/>
            <a:satOff val="-82653"/>
            <a:lumOff val="21569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b="1" i="1" kern="1200" dirty="0" smtClean="0"/>
            <a:t>Difetti di forma possono generare gravi  irregolarità </a:t>
          </a:r>
          <a:endParaRPr lang="it-IT" sz="3200" b="1" i="1" kern="1200" dirty="0"/>
        </a:p>
      </dsp:txBody>
      <dsp:txXfrm>
        <a:off x="4907401" y="548640"/>
        <a:ext cx="2621767" cy="34747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1ABA32-6AEB-4178-903B-1B474FAEC9FB}">
      <dsp:nvSpPr>
        <dsp:cNvPr id="0" name=""/>
        <dsp:cNvSpPr/>
      </dsp:nvSpPr>
      <dsp:spPr>
        <a:xfrm rot="5400000">
          <a:off x="3953865" y="-435254"/>
          <a:ext cx="3657600" cy="544250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1" indent="0" algn="just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300" kern="1200" dirty="0" smtClean="0"/>
            <a:t>La correzione viene effettuata collegialmente  dalla commissione (D.M. 429/2000, art. 3 c. 5)</a:t>
          </a:r>
          <a:endParaRPr lang="it-IT" sz="2300" kern="1200" dirty="0"/>
        </a:p>
        <a:p>
          <a:pPr marL="0" lvl="2" indent="0" algn="just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300" kern="1200" dirty="0" smtClean="0"/>
            <a:t>Possono  essere coinvolte, non più di 5 discipline, purché sia presente in Commissione personale docente fornito di titolo ai sensi della vigente normativa.</a:t>
          </a:r>
          <a:endParaRPr lang="it-IT" sz="2300" kern="1200" dirty="0"/>
        </a:p>
        <a:p>
          <a:pPr marL="0" lvl="2" indent="0" algn="just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300" kern="1200" dirty="0" smtClean="0"/>
            <a:t>Accertamento di conoscenze abilità competenze, di  alternanza, di CLIL</a:t>
          </a:r>
          <a:endParaRPr lang="it-IT" sz="2300" kern="1200" dirty="0"/>
        </a:p>
      </dsp:txBody>
      <dsp:txXfrm rot="-5400000">
        <a:off x="3061412" y="635748"/>
        <a:ext cx="5263959" cy="3300502"/>
      </dsp:txXfrm>
    </dsp:sp>
    <dsp:sp modelId="{6B78DD12-D892-4953-BAFC-B16B723F6A10}">
      <dsp:nvSpPr>
        <dsp:cNvPr id="0" name=""/>
        <dsp:cNvSpPr/>
      </dsp:nvSpPr>
      <dsp:spPr>
        <a:xfrm>
          <a:off x="0" y="0"/>
          <a:ext cx="3061411" cy="457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kern="1200" dirty="0" smtClean="0"/>
            <a:t>Considerato il carattere multidisciplinare della 3^prova</a:t>
          </a:r>
          <a:endParaRPr lang="it-IT" sz="2600" kern="1200" dirty="0"/>
        </a:p>
      </dsp:txBody>
      <dsp:txXfrm>
        <a:off x="149446" y="149446"/>
        <a:ext cx="2762519" cy="427310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7C40D-B66D-4D72-9B27-9A88365D047E}">
      <dsp:nvSpPr>
        <dsp:cNvPr id="0" name=""/>
        <dsp:cNvSpPr/>
      </dsp:nvSpPr>
      <dsp:spPr>
        <a:xfrm>
          <a:off x="0" y="241020"/>
          <a:ext cx="8503920" cy="20147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smtClean="0"/>
            <a:t>1. Ai sensi dell'articolo 6 del D.P.R. 23 luglio 1998, n. 323, la commissione d'esame, sulla base della documentazione fornita dal consiglio di classe, relativa alle attività svolte, alle valutazioni effettuate e all'assistenza prevista per l'autonomia e la comunicazione, </a:t>
          </a:r>
          <a:r>
            <a:rPr lang="it-IT" sz="2100" b="1" u="sng" kern="1200" smtClean="0"/>
            <a:t>predispone per i candidati con disabilità prove equipollenti a quelle assegnate agli altri candidati.</a:t>
          </a:r>
          <a:endParaRPr lang="it-IT" sz="2100" kern="1200" dirty="0"/>
        </a:p>
      </dsp:txBody>
      <dsp:txXfrm>
        <a:off x="98352" y="339372"/>
        <a:ext cx="8307216" cy="1818036"/>
      </dsp:txXfrm>
    </dsp:sp>
    <dsp:sp modelId="{66223223-4ECE-4C8D-8D2D-06626125CBAD}">
      <dsp:nvSpPr>
        <dsp:cNvPr id="0" name=""/>
        <dsp:cNvSpPr/>
      </dsp:nvSpPr>
      <dsp:spPr>
        <a:xfrm>
          <a:off x="0" y="2557260"/>
          <a:ext cx="8503920" cy="20147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2. Tali prove equipollenti, in coerenza con il PEI, possono consistere </a:t>
          </a:r>
          <a:r>
            <a:rPr lang="it-IT" sz="2100" b="1" u="sng" kern="1200" dirty="0" smtClean="0"/>
            <a:t>nell'utilizzo di mezzi tecnici o modalità diverse, ovvero nello sviluppo di contenuti culturali e professionali differenti, ma comunque atti a consentire la verifica degli obiettivi di apprendimento previsti dallo specifico indirizzo di studi, al fine del rilascio del relativo diploma</a:t>
          </a:r>
          <a:endParaRPr lang="it-IT" sz="2100" kern="1200" dirty="0"/>
        </a:p>
      </dsp:txBody>
      <dsp:txXfrm>
        <a:off x="98352" y="2655612"/>
        <a:ext cx="8307216" cy="181803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7622D6-589C-486F-B71C-C7A8A962C3D2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374F2F-657E-45D7-B140-1ED7EF8E60A8}">
      <dsp:nvSpPr>
        <dsp:cNvPr id="0" name=""/>
        <dsp:cNvSpPr/>
      </dsp:nvSpPr>
      <dsp:spPr>
        <a:xfrm>
          <a:off x="2182036" y="0"/>
          <a:ext cx="621792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solidFill>
                <a:schemeClr val="tx1"/>
              </a:solidFill>
            </a:rPr>
            <a:t>Art.  10 del D.P.R. n. 122/2009</a:t>
          </a:r>
          <a:endParaRPr lang="it-IT" sz="2100" kern="1200" dirty="0">
            <a:solidFill>
              <a:schemeClr val="tx1"/>
            </a:solidFill>
          </a:endParaRPr>
        </a:p>
      </dsp:txBody>
      <dsp:txXfrm>
        <a:off x="2182036" y="0"/>
        <a:ext cx="6217920" cy="1371602"/>
      </dsp:txXfrm>
    </dsp:sp>
    <dsp:sp modelId="{0C8D3828-1E9D-459E-BDDD-C3BF2E545EBF}">
      <dsp:nvSpPr>
        <dsp:cNvPr id="0" name=""/>
        <dsp:cNvSpPr/>
      </dsp:nvSpPr>
      <dsp:spPr>
        <a:xfrm>
          <a:off x="800101" y="1371602"/>
          <a:ext cx="2971797" cy="297179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3864684"/>
            <a:satOff val="-41326"/>
            <a:lumOff val="10784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8DCCE-FB3E-429B-9B31-B7BC73F7AD5A}">
      <dsp:nvSpPr>
        <dsp:cNvPr id="0" name=""/>
        <dsp:cNvSpPr/>
      </dsp:nvSpPr>
      <dsp:spPr>
        <a:xfrm>
          <a:off x="2182036" y="1181883"/>
          <a:ext cx="6217920" cy="29717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hueOff val="3864684"/>
              <a:satOff val="-41326"/>
              <a:lumOff val="10784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400" kern="1200" dirty="0" smtClean="0">
            <a:solidFill>
              <a:schemeClr val="tx1"/>
            </a:solidFill>
          </a:endParaRP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>
              <a:solidFill>
                <a:schemeClr val="tx1"/>
              </a:solidFill>
            </a:rPr>
            <a:t>Decreto ministeriale n. 5669 del 12 luglio 2011 di attuazione della legge 8 ottobre 2010, n. 170, recante </a:t>
          </a:r>
          <a:r>
            <a:rPr lang="it-IT" sz="2400" i="1" kern="1200" dirty="0" smtClean="0">
              <a:solidFill>
                <a:schemeClr val="tx1"/>
              </a:solidFill>
            </a:rPr>
            <a:t>Nuove norme in materia di disturbi specifici di apprendimento in ambito scolastico</a:t>
          </a:r>
          <a:endParaRPr lang="it-IT" sz="2400" kern="1200" dirty="0">
            <a:solidFill>
              <a:schemeClr val="tx1"/>
            </a:solidFill>
          </a:endParaRPr>
        </a:p>
      </dsp:txBody>
      <dsp:txXfrm>
        <a:off x="2182036" y="1181883"/>
        <a:ext cx="6217920" cy="1371598"/>
      </dsp:txXfrm>
    </dsp:sp>
    <dsp:sp modelId="{5B2F1730-6E68-468A-881F-6519233C673F}">
      <dsp:nvSpPr>
        <dsp:cNvPr id="0" name=""/>
        <dsp:cNvSpPr/>
      </dsp:nvSpPr>
      <dsp:spPr>
        <a:xfrm>
          <a:off x="1600200" y="2743201"/>
          <a:ext cx="1371598" cy="137159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52B440-A47F-45A0-97E8-912D8DB6A1CE}">
      <dsp:nvSpPr>
        <dsp:cNvPr id="0" name=""/>
        <dsp:cNvSpPr/>
      </dsp:nvSpPr>
      <dsp:spPr>
        <a:xfrm>
          <a:off x="2286000" y="2982078"/>
          <a:ext cx="6217920" cy="13715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hueOff val="7729367"/>
              <a:satOff val="-82653"/>
              <a:lumOff val="21569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solidFill>
                <a:schemeClr val="tx1"/>
              </a:solidFill>
            </a:rPr>
            <a:t>Linee Guida allegate al  D.M.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solidFill>
                <a:schemeClr val="tx1"/>
              </a:solidFill>
            </a:rPr>
            <a:t> n. 5669/2011 </a:t>
          </a:r>
          <a:endParaRPr lang="it-IT" sz="2800" kern="1200" dirty="0">
            <a:solidFill>
              <a:schemeClr val="tx1"/>
            </a:solidFill>
          </a:endParaRPr>
        </a:p>
      </dsp:txBody>
      <dsp:txXfrm>
        <a:off x="2286000" y="2982078"/>
        <a:ext cx="6217920" cy="13715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156" cy="495300"/>
          </a:xfrm>
          <a:prstGeom prst="rect">
            <a:avLst/>
          </a:prstGeom>
        </p:spPr>
        <p:txBody>
          <a:bodyPr vert="horz" lIns="91257" tIns="45629" rIns="91257" bIns="45629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3250" y="0"/>
            <a:ext cx="2940156" cy="495300"/>
          </a:xfrm>
          <a:prstGeom prst="rect">
            <a:avLst/>
          </a:prstGeom>
        </p:spPr>
        <p:txBody>
          <a:bodyPr vert="horz" lIns="91257" tIns="45629" rIns="91257" bIns="45629" rtlCol="0"/>
          <a:lstStyle>
            <a:lvl1pPr algn="r">
              <a:defRPr sz="1200"/>
            </a:lvl1pPr>
          </a:lstStyle>
          <a:p>
            <a:fld id="{F15EEB0C-F4E3-4FAD-8647-31C137CFF0F6}" type="datetimeFigureOut">
              <a:rPr lang="it-IT" smtClean="0"/>
              <a:t>19/06/2018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57" tIns="45629" rIns="91257" bIns="45629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8498" y="4705350"/>
            <a:ext cx="5427980" cy="4457700"/>
          </a:xfrm>
          <a:prstGeom prst="rect">
            <a:avLst/>
          </a:prstGeom>
        </p:spPr>
        <p:txBody>
          <a:bodyPr vert="horz" lIns="91257" tIns="45629" rIns="91257" bIns="45629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0156" cy="495300"/>
          </a:xfrm>
          <a:prstGeom prst="rect">
            <a:avLst/>
          </a:prstGeom>
        </p:spPr>
        <p:txBody>
          <a:bodyPr vert="horz" lIns="91257" tIns="45629" rIns="91257" bIns="45629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3250" y="9408981"/>
            <a:ext cx="2940156" cy="495300"/>
          </a:xfrm>
          <a:prstGeom prst="rect">
            <a:avLst/>
          </a:prstGeom>
        </p:spPr>
        <p:txBody>
          <a:bodyPr vert="horz" lIns="91257" tIns="45629" rIns="91257" bIns="45629" rtlCol="0" anchor="b"/>
          <a:lstStyle>
            <a:lvl1pPr algn="r">
              <a:defRPr sz="1200"/>
            </a:lvl1pPr>
          </a:lstStyle>
          <a:p>
            <a:fld id="{6928E809-9F41-4601-9771-0DFA72832B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1609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E809-9F41-4601-9771-0DFA72832BC0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7935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E809-9F41-4601-9771-0DFA72832BC0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9127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E809-9F41-4601-9771-0DFA72832BC0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8755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E809-9F41-4601-9771-0DFA72832BC0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4263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2BE96-0228-4A0D-9756-1A6F316E62DC}" type="datetime1">
              <a:rPr lang="it-IT" smtClean="0"/>
              <a:t>19/06/2018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D680-AE19-477F-BF21-67E15BD103DB}" type="datetime1">
              <a:rPr lang="it-IT" smtClean="0"/>
              <a:t>19/06/2018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28CE-A174-4A3D-BB7A-D949B449892C}" type="datetime1">
              <a:rPr lang="it-IT" smtClean="0"/>
              <a:t>19/06/2018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7FEA-120F-4F88-88C2-AD1C702124D8}" type="datetime1">
              <a:rPr lang="it-IT" smtClean="0"/>
              <a:t>19/06/2018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0C74-2836-4FDE-9CED-8390B088995B}" type="datetime1">
              <a:rPr lang="it-IT" smtClean="0"/>
              <a:t>19/06/2018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C1019BE-4FD7-4753-AAC3-12DEA958FE87}" type="datetime1">
              <a:rPr lang="it-IT" smtClean="0"/>
              <a:t>19/06/2018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40A6-92FD-47F4-80D6-8B4E34DA1950}" type="datetime1">
              <a:rPr lang="it-IT" smtClean="0"/>
              <a:t>19/06/2018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11B21-0225-4B41-BA7E-576DFF9AD95A}" type="datetime1">
              <a:rPr lang="it-IT" smtClean="0"/>
              <a:t>19/06/2018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F165B-060A-4202-8B40-2D5F56BA2E8B}" type="datetime1">
              <a:rPr lang="it-IT" smtClean="0"/>
              <a:t>19/06/2018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F6753-99EF-4335-BF97-1446E514EEE4}" type="datetime1">
              <a:rPr lang="it-IT" smtClean="0"/>
              <a:t>19/06/2018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8F43701-ECE5-448A-9616-66D3E39944DA}" type="datetime1">
              <a:rPr lang="it-IT" smtClean="0"/>
              <a:t>19/06/2018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22979AF-342A-470E-98B4-3387C2CA581A}" type="datetime1">
              <a:rPr lang="it-IT" smtClean="0"/>
              <a:t>19/06/2018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ur.gov.it/documents/20182/1224545/MIUR.AOODGOSV.REGISTRO_UFFICIALE(U).0007382.27-04-20181.pdf/31d415a2-1a6f-47c8-9e47-5602dca20a07?version=1.0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anna.pezzati@istruzione.it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struzione.it/esame_di_stato/europass/SupplementoEuropass.htm" TargetMode="External"/><Relationship Id="rId3" Type="http://schemas.openxmlformats.org/officeDocument/2006/relationships/hyperlink" Target="http://www.istruzione.it/esame_di_stato/Secondo_Ciclo/normativa/normativa.shtml" TargetMode="External"/><Relationship Id="rId7" Type="http://schemas.openxmlformats.org/officeDocument/2006/relationships/hyperlink" Target="http://www.istruzione.it/esame_di_stato/default.htm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istruzione.it/esame_di_stato/Secondo_Ciclo/novita/novita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struzione.it/esame_di_stato/Secondo_Ciclo/faq.shtml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istruzione.it/esame_di_stato/commissioni/index.html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://matesami.pubblica.istruzione.it/VisualizzaMaterieEsami/indirizzi/ricerca" TargetMode="External"/><Relationship Id="rId9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it.wikipedia.org/wiki/Garante_per_la_protezione_dei_dati_personali" TargetMode="External"/><Relationship Id="rId2" Type="http://schemas.openxmlformats.org/officeDocument/2006/relationships/hyperlink" Target="https://it.wikipedia.org/wiki/Autorit%C3%A0_amministrativa_indipendente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oscana-istruzione.it/lms/course/view.php?id=28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oscana-istruzione.it/lms/login/index.php" TargetMode="External"/><Relationship Id="rId2" Type="http://schemas.openxmlformats.org/officeDocument/2006/relationships/hyperlink" Target="https://www.toscana-istruzione.it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toscana-istruzione.it/lms/course/view.php?id=29" TargetMode="External"/><Relationship Id="rId4" Type="http://schemas.openxmlformats.org/officeDocument/2006/relationships/hyperlink" Target="https://www.toscana-istruzione.it/lms/login/signup.php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ur.gov.it/web/guest/-/-maturita2018-annunciate-le-materie-della-seconda-prova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0503" y="2636912"/>
            <a:ext cx="6336704" cy="1008112"/>
          </a:xfrm>
        </p:spPr>
        <p:txBody>
          <a:bodyPr>
            <a:normAutofit fontScale="25000" lnSpcReduction="20000"/>
          </a:bodyPr>
          <a:lstStyle/>
          <a:p>
            <a:r>
              <a:rPr lang="it-IT" sz="14400" dirty="0" smtClean="0">
                <a:solidFill>
                  <a:srgbClr val="581DFF"/>
                </a:solidFill>
              </a:rPr>
              <a:t>Esami di stato 2017/2018</a:t>
            </a:r>
          </a:p>
          <a:p>
            <a:endParaRPr lang="it-IT" sz="14400" dirty="0">
              <a:solidFill>
                <a:srgbClr val="581DFF"/>
              </a:solidFill>
            </a:endParaRPr>
          </a:p>
          <a:p>
            <a:pPr marL="12700" marR="5080"/>
            <a:r>
              <a:rPr lang="it-IT" sz="14400" spc="-5" dirty="0">
                <a:solidFill>
                  <a:srgbClr val="581DFF"/>
                </a:solidFill>
                <a:latin typeface="Georgia" panose="02040502050405020303" pitchFamily="18" charset="0"/>
                <a:cs typeface="Trebuchet MS"/>
              </a:rPr>
              <a:t>Conferenza di </a:t>
            </a:r>
            <a:r>
              <a:rPr lang="it-IT" sz="14400" spc="-5" dirty="0" smtClean="0">
                <a:solidFill>
                  <a:srgbClr val="581DFF"/>
                </a:solidFill>
                <a:latin typeface="Georgia" panose="02040502050405020303" pitchFamily="18" charset="0"/>
                <a:cs typeface="Trebuchet MS"/>
              </a:rPr>
              <a:t>SERVIZIO  </a:t>
            </a:r>
          </a:p>
          <a:p>
            <a:pPr marL="12700" marR="5080"/>
            <a:r>
              <a:rPr lang="it-IT" sz="14400" spc="-5" dirty="0" smtClean="0">
                <a:solidFill>
                  <a:srgbClr val="581DFF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14400" spc="-5" dirty="0">
                <a:solidFill>
                  <a:srgbClr val="581DFF"/>
                </a:solidFill>
                <a:latin typeface="Georgia" panose="02040502050405020303" pitchFamily="18" charset="0"/>
                <a:cs typeface="Trebuchet MS"/>
              </a:rPr>
              <a:t>ambito provinciale</a:t>
            </a:r>
          </a:p>
          <a:p>
            <a:pPr marL="12700" marR="5080"/>
            <a:r>
              <a:rPr lang="it-IT" sz="14400" spc="-5" dirty="0" smtClean="0">
                <a:solidFill>
                  <a:srgbClr val="581DFF"/>
                </a:solidFill>
                <a:latin typeface="Georgia" panose="02040502050405020303" pitchFamily="18" charset="0"/>
                <a:cs typeface="Trebuchet MS"/>
              </a:rPr>
              <a:t>LIVORNO</a:t>
            </a:r>
            <a:endParaRPr lang="it-IT" sz="14400" spc="-5" dirty="0">
              <a:solidFill>
                <a:srgbClr val="581DFF"/>
              </a:solidFill>
              <a:latin typeface="Georgia" panose="02040502050405020303" pitchFamily="18" charset="0"/>
              <a:cs typeface="Trebuchet MS"/>
            </a:endParaRPr>
          </a:p>
          <a:p>
            <a:endParaRPr lang="it-IT" sz="2800" dirty="0">
              <a:solidFill>
                <a:srgbClr val="581DFF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6000" spc="100" dirty="0">
                <a:solidFill>
                  <a:schemeClr val="tx1"/>
                </a:solidFill>
                <a:latin typeface="Palace Script MT"/>
                <a:ea typeface="Times New Roman"/>
              </a:rPr>
              <a:t/>
            </a:r>
            <a:br>
              <a:rPr lang="it-IT" sz="6000" spc="100" dirty="0">
                <a:solidFill>
                  <a:schemeClr val="tx1"/>
                </a:solidFill>
                <a:latin typeface="Palace Script MT"/>
                <a:ea typeface="Times New Roman"/>
              </a:rPr>
            </a:br>
            <a:r>
              <a:rPr lang="it-IT" sz="6000" spc="100" dirty="0">
                <a:solidFill>
                  <a:schemeClr val="tx1"/>
                </a:solidFill>
                <a:latin typeface="Palace Script MT"/>
                <a:ea typeface="Times New Roman"/>
              </a:rPr>
              <a:t/>
            </a:r>
            <a:br>
              <a:rPr lang="it-IT" sz="6000" spc="100" dirty="0">
                <a:solidFill>
                  <a:schemeClr val="tx1"/>
                </a:solidFill>
                <a:latin typeface="Palace Script MT"/>
                <a:ea typeface="Times New Roman"/>
              </a:rPr>
            </a:br>
            <a:r>
              <a:rPr lang="it-IT" sz="6000" spc="100" dirty="0" smtClean="0">
                <a:solidFill>
                  <a:schemeClr val="tx1"/>
                </a:solidFill>
                <a:latin typeface="Palace Script MT"/>
                <a:ea typeface="Times New Roman"/>
              </a:rPr>
              <a:t/>
            </a:r>
            <a:br>
              <a:rPr lang="it-IT" sz="6000" spc="100" dirty="0" smtClean="0">
                <a:solidFill>
                  <a:schemeClr val="tx1"/>
                </a:solidFill>
                <a:latin typeface="Palace Script MT"/>
                <a:ea typeface="Times New Roman"/>
              </a:rPr>
            </a:br>
            <a:r>
              <a:rPr lang="it-IT" sz="2700" b="1" spc="100" dirty="0" smtClean="0">
                <a:solidFill>
                  <a:schemeClr val="tx1"/>
                </a:solidFill>
                <a:latin typeface="Palace Script MT"/>
                <a:ea typeface="Times New Roman"/>
              </a:rPr>
              <a:t>Ministero </a:t>
            </a:r>
            <a:r>
              <a:rPr lang="it-IT" sz="2700" b="1" spc="100" dirty="0">
                <a:solidFill>
                  <a:schemeClr val="tx1"/>
                </a:solidFill>
                <a:latin typeface="Palace Script MT"/>
                <a:ea typeface="Times New Roman"/>
              </a:rPr>
              <a:t>dell’Istruzione, dell’Università e della Ricerca</a:t>
            </a:r>
            <a:r>
              <a:rPr lang="it-IT" sz="2700" b="1" dirty="0">
                <a:solidFill>
                  <a:schemeClr val="tx1"/>
                </a:solidFill>
                <a:latin typeface="Times New Roman"/>
                <a:ea typeface="Times New Roman"/>
              </a:rPr>
              <a:t/>
            </a:r>
            <a:br>
              <a:rPr lang="it-IT" sz="2700" b="1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it-IT" sz="2700" b="1" spc="100" dirty="0">
                <a:solidFill>
                  <a:schemeClr val="tx1"/>
                </a:solidFill>
                <a:latin typeface="Palace Script MT"/>
                <a:ea typeface="Times New Roman"/>
              </a:rPr>
              <a:t>Ufficio Scolastico Regionale per la Toscana</a:t>
            </a:r>
            <a:r>
              <a:rPr lang="it-IT" sz="2700" b="1" dirty="0">
                <a:solidFill>
                  <a:schemeClr val="tx1"/>
                </a:solidFill>
                <a:latin typeface="Times New Roman"/>
                <a:ea typeface="Times New Roman"/>
              </a:rPr>
              <a:t/>
            </a:r>
            <a:br>
              <a:rPr lang="it-IT" sz="2700" b="1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it-IT" sz="2700" b="1" dirty="0">
                <a:solidFill>
                  <a:schemeClr val="tx1"/>
                </a:solidFill>
                <a:latin typeface="Palace Script MT"/>
                <a:ea typeface="Times New Roman"/>
                <a:cs typeface="Times New Roman"/>
              </a:rPr>
              <a:t>Ufficio Ispettivo</a:t>
            </a:r>
            <a:endParaRPr lang="it-IT" sz="2700" b="1" dirty="0"/>
          </a:p>
        </p:txBody>
      </p:sp>
      <p:pic>
        <p:nvPicPr>
          <p:cNvPr id="4" name="Immagine 3" descr="stellone_repubblic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471" y="332656"/>
            <a:ext cx="572770" cy="65976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4799" y="6381328"/>
            <a:ext cx="4520441" cy="395280"/>
          </a:xfrm>
        </p:spPr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240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581DFF"/>
                </a:solidFill>
              </a:rPr>
              <a:t>Ordinanza Ministeriale </a:t>
            </a:r>
            <a:r>
              <a:rPr lang="it-IT" b="1" dirty="0" smtClean="0">
                <a:solidFill>
                  <a:srgbClr val="581DFF"/>
                </a:solidFill>
              </a:rPr>
              <a:t>350/2018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45583946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475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Esame di Stato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7420494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935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00FF"/>
                </a:solidFill>
              </a:rPr>
              <a:t>Date degli esami</a:t>
            </a:r>
            <a:endParaRPr lang="it-IT" b="1" dirty="0">
              <a:solidFill>
                <a:srgbClr val="0000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12</a:t>
            </a:fld>
            <a:endParaRPr lang="it-IT"/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76957552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787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rgbClr val="581DFF"/>
                </a:solidFill>
              </a:rPr>
              <a:t>Calendario  delle prove scritte (art.14)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>
          <a:xfrm>
            <a:off x="301752" y="1412776"/>
            <a:ext cx="8374704" cy="4686272"/>
          </a:xfrm>
        </p:spPr>
        <p:txBody>
          <a:bodyPr>
            <a:noAutofit/>
          </a:bodyPr>
          <a:lstStyle/>
          <a:p>
            <a:pPr marL="755015" marR="558165" indent="-286385">
              <a:lnSpc>
                <a:spcPct val="100000"/>
              </a:lnSpc>
              <a:spcBef>
                <a:spcPts val="20"/>
              </a:spcBef>
              <a:tabLst>
                <a:tab pos="755015" algn="l"/>
              </a:tabLst>
            </a:pPr>
            <a:r>
              <a:rPr lang="it-IT" sz="1800" b="1" dirty="0" smtClean="0">
                <a:solidFill>
                  <a:srgbClr val="00009A"/>
                </a:solidFill>
                <a:cs typeface="Trebuchet MS"/>
              </a:rPr>
              <a:t>1^  </a:t>
            </a:r>
            <a:r>
              <a:rPr lang="it-IT" sz="1800" b="1" dirty="0">
                <a:solidFill>
                  <a:srgbClr val="00009A"/>
                </a:solidFill>
                <a:cs typeface="Trebuchet MS"/>
              </a:rPr>
              <a:t>PROVA SCRITTA: </a:t>
            </a:r>
            <a:r>
              <a:rPr lang="it-IT" sz="1800" b="1" u="sng" dirty="0">
                <a:solidFill>
                  <a:srgbClr val="00009A"/>
                </a:solidFill>
                <a:cs typeface="Trebuchet MS"/>
              </a:rPr>
              <a:t>MERCOLEDI’ </a:t>
            </a:r>
            <a:r>
              <a:rPr lang="it-IT" sz="1800" b="1" u="sng" dirty="0" smtClean="0">
                <a:solidFill>
                  <a:srgbClr val="00009A"/>
                </a:solidFill>
                <a:cs typeface="Trebuchet MS"/>
              </a:rPr>
              <a:t>20 GIUGNO 2018 </a:t>
            </a:r>
            <a:r>
              <a:rPr lang="it-IT" sz="1800" b="1" dirty="0" smtClean="0">
                <a:solidFill>
                  <a:srgbClr val="00009A"/>
                </a:solidFill>
                <a:cs typeface="Trebuchet MS"/>
              </a:rPr>
              <a:t>, ore </a:t>
            </a:r>
            <a:r>
              <a:rPr lang="it-IT" sz="1800" b="1" dirty="0">
                <a:solidFill>
                  <a:srgbClr val="00009A"/>
                </a:solidFill>
                <a:cs typeface="Trebuchet MS"/>
              </a:rPr>
              <a:t>8.30 (durata </a:t>
            </a:r>
            <a:r>
              <a:rPr lang="it-IT" sz="1800" b="1" dirty="0" smtClean="0">
                <a:solidFill>
                  <a:srgbClr val="00009A"/>
                </a:solidFill>
                <a:cs typeface="Trebuchet MS"/>
              </a:rPr>
              <a:t> massima 6 </a:t>
            </a:r>
            <a:r>
              <a:rPr lang="it-IT" sz="1800" b="1" dirty="0">
                <a:solidFill>
                  <a:srgbClr val="00009A"/>
                </a:solidFill>
                <a:cs typeface="Trebuchet MS"/>
              </a:rPr>
              <a:t>ore)</a:t>
            </a:r>
          </a:p>
          <a:p>
            <a:pPr marL="755015" marR="558165" indent="-286385">
              <a:lnSpc>
                <a:spcPct val="100000"/>
              </a:lnSpc>
              <a:spcBef>
                <a:spcPts val="20"/>
              </a:spcBef>
              <a:tabLst>
                <a:tab pos="755015" algn="l"/>
              </a:tabLst>
            </a:pPr>
            <a:endParaRPr lang="it-IT" sz="1800" b="1" dirty="0">
              <a:solidFill>
                <a:srgbClr val="00009A"/>
              </a:solidFill>
              <a:cs typeface="Trebuchet MS"/>
            </a:endParaRPr>
          </a:p>
          <a:p>
            <a:pPr marL="755015" marR="558165" indent="-286385">
              <a:lnSpc>
                <a:spcPct val="100000"/>
              </a:lnSpc>
              <a:spcBef>
                <a:spcPts val="20"/>
              </a:spcBef>
              <a:tabLst>
                <a:tab pos="755015" algn="l"/>
              </a:tabLst>
            </a:pPr>
            <a:r>
              <a:rPr lang="it-IT" sz="1800" b="1" dirty="0" smtClean="0">
                <a:solidFill>
                  <a:srgbClr val="00009A"/>
                </a:solidFill>
                <a:cs typeface="Trebuchet MS"/>
              </a:rPr>
              <a:t>2^ </a:t>
            </a:r>
            <a:r>
              <a:rPr lang="it-IT" sz="1800" b="1" dirty="0">
                <a:solidFill>
                  <a:srgbClr val="00009A"/>
                </a:solidFill>
                <a:cs typeface="Trebuchet MS"/>
              </a:rPr>
              <a:t>PROVA SCRITTA</a:t>
            </a:r>
            <a:r>
              <a:rPr lang="it-IT" sz="1800" b="1" dirty="0" smtClean="0">
                <a:solidFill>
                  <a:srgbClr val="00009A"/>
                </a:solidFill>
                <a:cs typeface="Trebuchet MS"/>
              </a:rPr>
              <a:t>:, GRAFICA o SCRITTO-GRAFICA, COMPOSITIVO/ESECUTIVA MUSICALE E COREUTICA:  </a:t>
            </a:r>
            <a:r>
              <a:rPr lang="it-IT" sz="1800" b="1" dirty="0">
                <a:solidFill>
                  <a:srgbClr val="00009A"/>
                </a:solidFill>
                <a:cs typeface="Trebuchet MS"/>
              </a:rPr>
              <a:t>GIOVEDI’ </a:t>
            </a:r>
            <a:r>
              <a:rPr lang="it-IT" sz="1800" b="1" u="sng" dirty="0" smtClean="0">
                <a:solidFill>
                  <a:srgbClr val="00009A"/>
                </a:solidFill>
                <a:cs typeface="Trebuchet MS"/>
              </a:rPr>
              <a:t>21 GIUGNO  2018</a:t>
            </a:r>
            <a:r>
              <a:rPr lang="it-IT" sz="1800" b="1" dirty="0" smtClean="0">
                <a:solidFill>
                  <a:srgbClr val="00009A"/>
                </a:solidFill>
                <a:cs typeface="Trebuchet MS"/>
              </a:rPr>
              <a:t>,  </a:t>
            </a:r>
            <a:r>
              <a:rPr lang="it-IT" sz="1800" b="1" dirty="0">
                <a:solidFill>
                  <a:srgbClr val="00009A"/>
                </a:solidFill>
                <a:cs typeface="Trebuchet MS"/>
              </a:rPr>
              <a:t>ore 8.30</a:t>
            </a:r>
          </a:p>
          <a:p>
            <a:pPr marL="809625" marR="558165" indent="-250825">
              <a:lnSpc>
                <a:spcPct val="100000"/>
              </a:lnSpc>
              <a:spcBef>
                <a:spcPts val="20"/>
              </a:spcBef>
              <a:buNone/>
              <a:tabLst>
                <a:tab pos="809625" algn="l"/>
              </a:tabLst>
            </a:pPr>
            <a:r>
              <a:rPr lang="it-IT" sz="1800" dirty="0" smtClean="0">
                <a:solidFill>
                  <a:srgbClr val="00009A"/>
                </a:solidFill>
                <a:cs typeface="Trebuchet MS"/>
              </a:rPr>
              <a:t>    (</a:t>
            </a:r>
            <a:r>
              <a:rPr lang="it-IT" sz="1800" dirty="0">
                <a:solidFill>
                  <a:srgbClr val="00009A"/>
                </a:solidFill>
                <a:cs typeface="Trebuchet MS"/>
              </a:rPr>
              <a:t>durata 6 </a:t>
            </a:r>
            <a:r>
              <a:rPr lang="it-IT" sz="1800" dirty="0" smtClean="0">
                <a:solidFill>
                  <a:srgbClr val="00009A"/>
                </a:solidFill>
                <a:cs typeface="Trebuchet MS"/>
              </a:rPr>
              <a:t>ore, salvo diversa specifica previsione fornita   contestualmente all’indicazione della prova)</a:t>
            </a:r>
          </a:p>
          <a:p>
            <a:pPr marL="0" indent="0" algn="just">
              <a:buNone/>
            </a:pPr>
            <a:r>
              <a:rPr lang="it-IT" sz="1600" b="1" dirty="0" smtClean="0"/>
              <a:t>La </a:t>
            </a:r>
            <a:r>
              <a:rPr lang="it-IT" sz="1600" b="1" dirty="0"/>
              <a:t>seconda prova si svolge in </a:t>
            </a:r>
            <a:r>
              <a:rPr lang="it-IT" sz="1600" b="1" u="sng" dirty="0"/>
              <a:t>un’unica giornata</a:t>
            </a:r>
            <a:r>
              <a:rPr lang="it-IT" sz="1600" b="1" dirty="0" smtClean="0"/>
              <a:t>. </a:t>
            </a:r>
          </a:p>
          <a:p>
            <a:pPr marL="0" indent="0" algn="just">
              <a:buNone/>
            </a:pPr>
            <a:r>
              <a:rPr lang="it-IT" sz="1600" b="1" dirty="0" smtClean="0"/>
              <a:t>Nei </a:t>
            </a:r>
            <a:r>
              <a:rPr lang="it-IT" sz="1600" b="1" u="sng" dirty="0"/>
              <a:t>licei artis</a:t>
            </a:r>
            <a:r>
              <a:rPr lang="it-IT" sz="1600" b="1" dirty="0"/>
              <a:t>tici la durata massima della prova è </a:t>
            </a:r>
            <a:r>
              <a:rPr lang="it-IT" sz="1600" b="1" dirty="0" smtClean="0"/>
              <a:t>di 3 </a:t>
            </a:r>
            <a:r>
              <a:rPr lang="it-IT" sz="1600" b="1" dirty="0"/>
              <a:t>giorni, per </a:t>
            </a:r>
            <a:r>
              <a:rPr lang="it-IT" sz="1600" b="1" dirty="0" smtClean="0"/>
              <a:t>6 </a:t>
            </a:r>
            <a:r>
              <a:rPr lang="it-IT" sz="1600" b="1" dirty="0"/>
              <a:t>ore al </a:t>
            </a:r>
            <a:r>
              <a:rPr lang="it-IT" sz="1600" b="1" dirty="0" smtClean="0"/>
              <a:t>giorno, con </a:t>
            </a:r>
            <a:r>
              <a:rPr lang="it-IT" sz="1600" b="1" dirty="0"/>
              <a:t>esclusione del sabato.</a:t>
            </a:r>
          </a:p>
          <a:p>
            <a:pPr marL="0" indent="0" algn="just">
              <a:buNone/>
            </a:pPr>
            <a:r>
              <a:rPr lang="it-IT" sz="1600" b="1" dirty="0"/>
              <a:t>Nei </a:t>
            </a:r>
            <a:r>
              <a:rPr lang="it-IT" sz="1600" b="1" u="sng" dirty="0"/>
              <a:t>licei musicali e coreutici </a:t>
            </a:r>
            <a:r>
              <a:rPr lang="it-IT" sz="1600" b="1" dirty="0"/>
              <a:t>la prima parte della prova ha la durata di un </a:t>
            </a:r>
            <a:r>
              <a:rPr lang="it-IT" sz="1600" b="1" dirty="0" smtClean="0"/>
              <a:t>giorno per </a:t>
            </a:r>
            <a:r>
              <a:rPr lang="it-IT" sz="1600" b="1" dirty="0"/>
              <a:t>massimo </a:t>
            </a:r>
            <a:r>
              <a:rPr lang="it-IT" sz="1600" b="1" dirty="0" smtClean="0"/>
              <a:t>6 </a:t>
            </a:r>
            <a:r>
              <a:rPr lang="it-IT" sz="1600" b="1" dirty="0"/>
              <a:t>ore. La seconda parte nei </a:t>
            </a:r>
            <a:r>
              <a:rPr lang="it-IT" sz="1600" b="1" u="sng" dirty="0"/>
              <a:t>licei musicali </a:t>
            </a:r>
            <a:r>
              <a:rPr lang="it-IT" sz="1600" b="1" dirty="0"/>
              <a:t>si svolge il giorno </a:t>
            </a:r>
            <a:r>
              <a:rPr lang="it-IT" sz="1600" b="1" dirty="0" smtClean="0"/>
              <a:t>successivo e </a:t>
            </a:r>
            <a:r>
              <a:rPr lang="it-IT" sz="1600" b="1" dirty="0"/>
              <a:t>consiste nella prova di strumento, della durata massima di </a:t>
            </a:r>
            <a:r>
              <a:rPr lang="it-IT" sz="1600" b="1" dirty="0" smtClean="0"/>
              <a:t>20 minuti per </a:t>
            </a:r>
            <a:r>
              <a:rPr lang="it-IT" sz="1600" b="1" dirty="0"/>
              <a:t>candidato. Nei </a:t>
            </a:r>
            <a:r>
              <a:rPr lang="it-IT" sz="1600" b="1" u="sng" dirty="0"/>
              <a:t>licei coreutici </a:t>
            </a:r>
            <a:r>
              <a:rPr lang="it-IT" sz="1600" b="1" dirty="0"/>
              <a:t>la seconda parte si svolge il giorno successivo </a:t>
            </a:r>
            <a:r>
              <a:rPr lang="it-IT" sz="1600" b="1" dirty="0" smtClean="0"/>
              <a:t>e consiste nell’ </a:t>
            </a:r>
            <a:r>
              <a:rPr lang="it-IT" sz="1600" b="1" dirty="0"/>
              <a:t>esibizione individuale della durata massima di </a:t>
            </a:r>
            <a:r>
              <a:rPr lang="it-IT" sz="1600" b="1" dirty="0" smtClean="0"/>
              <a:t>10 </a:t>
            </a:r>
            <a:r>
              <a:rPr lang="it-IT" sz="1600" b="1" dirty="0"/>
              <a:t>minuti per candidato</a:t>
            </a:r>
            <a:r>
              <a:rPr lang="it-IT" sz="1600" b="1" dirty="0" smtClean="0"/>
              <a:t>. </a:t>
            </a:r>
            <a:r>
              <a:rPr lang="it-IT" sz="1600" dirty="0" smtClean="0"/>
              <a:t>La </a:t>
            </a:r>
            <a:r>
              <a:rPr lang="it-IT" sz="1600" dirty="0"/>
              <a:t>sequenza delle operazioni è programmata dal presidente.</a:t>
            </a:r>
            <a:endParaRPr lang="it-IT" sz="1600" dirty="0">
              <a:solidFill>
                <a:srgbClr val="00009A"/>
              </a:solidFill>
              <a:cs typeface="Trebuchet MS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769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Terza prova Scritta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it-IT" sz="2000" b="1" dirty="0" smtClean="0">
                <a:latin typeface="Georgia" panose="02040502050405020303" pitchFamily="18" charset="0"/>
              </a:rPr>
              <a:t>Terza </a:t>
            </a:r>
            <a:r>
              <a:rPr lang="it-IT" sz="2000" b="1" dirty="0">
                <a:latin typeface="Georgia" panose="02040502050405020303" pitchFamily="18" charset="0"/>
              </a:rPr>
              <a:t>prova scritta: </a:t>
            </a:r>
            <a:r>
              <a:rPr lang="it-IT" sz="2000" b="1" u="sng" dirty="0">
                <a:latin typeface="Georgia" panose="02040502050405020303" pitchFamily="18" charset="0"/>
              </a:rPr>
              <a:t>lunedì </a:t>
            </a:r>
            <a:r>
              <a:rPr lang="it-IT" sz="2000" b="1" u="sng" dirty="0" smtClean="0">
                <a:latin typeface="Georgia" panose="02040502050405020303" pitchFamily="18" charset="0"/>
              </a:rPr>
              <a:t>25  </a:t>
            </a:r>
            <a:r>
              <a:rPr lang="it-IT" sz="2000" b="1" u="sng" dirty="0">
                <a:latin typeface="Georgia" panose="02040502050405020303" pitchFamily="18" charset="0"/>
              </a:rPr>
              <a:t>giugno </a:t>
            </a:r>
            <a:r>
              <a:rPr lang="it-IT" sz="2000" b="1" u="sng" dirty="0" smtClean="0">
                <a:latin typeface="Georgia" panose="02040502050405020303" pitchFamily="18" charset="0"/>
              </a:rPr>
              <a:t>2018, </a:t>
            </a:r>
            <a:r>
              <a:rPr lang="it-IT" sz="2000" b="1" dirty="0">
                <a:latin typeface="Georgia" panose="02040502050405020303" pitchFamily="18" charset="0"/>
              </a:rPr>
              <a:t>ore 8.30.</a:t>
            </a:r>
          </a:p>
          <a:p>
            <a:pPr marL="0" indent="0">
              <a:buNone/>
            </a:pPr>
            <a:r>
              <a:rPr lang="it-IT" sz="2000" b="1" u="sng" dirty="0">
                <a:latin typeface="Georgia" panose="02040502050405020303" pitchFamily="18" charset="0"/>
              </a:rPr>
              <a:t>Ogni </a:t>
            </a:r>
            <a:r>
              <a:rPr lang="it-IT" sz="2000" b="1" u="sng" dirty="0" smtClean="0">
                <a:latin typeface="Georgia" panose="02040502050405020303" pitchFamily="18" charset="0"/>
              </a:rPr>
              <a:t>Commissione:</a:t>
            </a:r>
          </a:p>
          <a:p>
            <a:r>
              <a:rPr lang="it-IT" sz="2000" dirty="0" smtClean="0">
                <a:latin typeface="Georgia" panose="02040502050405020303" pitchFamily="18" charset="0"/>
              </a:rPr>
              <a:t>in </a:t>
            </a:r>
            <a:r>
              <a:rPr lang="it-IT" sz="2000" dirty="0">
                <a:latin typeface="Georgia" panose="02040502050405020303" pitchFamily="18" charset="0"/>
              </a:rPr>
              <a:t>relazione alla natura e alla complessità della prova</a:t>
            </a:r>
            <a:r>
              <a:rPr lang="it-IT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, </a:t>
            </a:r>
            <a:r>
              <a:rPr lang="it-I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determina anche </a:t>
            </a:r>
            <a:r>
              <a:rPr lang="it-IT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la durata massima della </a:t>
            </a:r>
            <a:r>
              <a:rPr lang="it-I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prova;</a:t>
            </a:r>
          </a:p>
          <a:p>
            <a:r>
              <a:rPr lang="it-IT" sz="2000" b="1" u="sng" dirty="0" smtClean="0">
                <a:latin typeface="Georgia" panose="02040502050405020303" pitchFamily="18" charset="0"/>
              </a:rPr>
              <a:t>entro Venerdì 22 </a:t>
            </a:r>
            <a:r>
              <a:rPr lang="it-IT" sz="2000" b="1" u="sng" dirty="0">
                <a:latin typeface="Georgia" panose="02040502050405020303" pitchFamily="18" charset="0"/>
              </a:rPr>
              <a:t>giugno </a:t>
            </a:r>
            <a:r>
              <a:rPr lang="it-IT" sz="2000" b="1" u="sng" dirty="0" smtClean="0">
                <a:latin typeface="Georgia" panose="02040502050405020303" pitchFamily="18" charset="0"/>
              </a:rPr>
              <a:t>2018</a:t>
            </a:r>
            <a:r>
              <a:rPr lang="it-IT" sz="2000" dirty="0" smtClean="0">
                <a:latin typeface="Georgia" panose="02040502050405020303" pitchFamily="18" charset="0"/>
              </a:rPr>
              <a:t>, </a:t>
            </a:r>
            <a:r>
              <a:rPr lang="it-IT" sz="2000" dirty="0">
                <a:latin typeface="Georgia" panose="02040502050405020303" pitchFamily="18" charset="0"/>
              </a:rPr>
              <a:t>definisce collegialmente la struttura della terza </a:t>
            </a:r>
            <a:r>
              <a:rPr lang="it-IT" sz="2000" dirty="0" smtClean="0">
                <a:latin typeface="Georgia" panose="02040502050405020303" pitchFamily="18" charset="0"/>
              </a:rPr>
              <a:t>prova scritta</a:t>
            </a:r>
            <a:r>
              <a:rPr lang="it-IT" sz="2000" dirty="0">
                <a:latin typeface="Georgia" panose="02040502050405020303" pitchFamily="18" charset="0"/>
              </a:rPr>
              <a:t>, in coerenza con il documento del consiglio di classe di cui all'art. 6 </a:t>
            </a:r>
            <a:r>
              <a:rPr lang="it-IT" sz="2000" dirty="0" smtClean="0">
                <a:latin typeface="Georgia" panose="02040502050405020303" pitchFamily="18" charset="0"/>
              </a:rPr>
              <a:t>dell’O.M. 350. Contestualmente</a:t>
            </a:r>
            <a:r>
              <a:rPr lang="it-IT" sz="2000" dirty="0">
                <a:latin typeface="Georgia" panose="02040502050405020303" pitchFamily="18" charset="0"/>
              </a:rPr>
              <a:t>, il </a:t>
            </a:r>
            <a:r>
              <a:rPr lang="it-IT" sz="2000" dirty="0" smtClean="0">
                <a:latin typeface="Georgia" panose="02040502050405020303" pitchFamily="18" charset="0"/>
              </a:rPr>
              <a:t>Presidente </a:t>
            </a:r>
            <a:r>
              <a:rPr lang="it-IT" sz="2000" dirty="0">
                <a:latin typeface="Georgia" panose="02040502050405020303" pitchFamily="18" charset="0"/>
              </a:rPr>
              <a:t>stabilisce, per </a:t>
            </a:r>
            <a:r>
              <a:rPr lang="it-IT" sz="2000" dirty="0" smtClean="0">
                <a:latin typeface="Georgia" panose="02040502050405020303" pitchFamily="18" charset="0"/>
              </a:rPr>
              <a:t>ciascuna delle </a:t>
            </a:r>
            <a:r>
              <a:rPr lang="it-IT" sz="2000" dirty="0">
                <a:latin typeface="Georgia" panose="02040502050405020303" pitchFamily="18" charset="0"/>
              </a:rPr>
              <a:t>commissioni, l'orario d'inizio della prova, dandone comunicazione </a:t>
            </a:r>
            <a:r>
              <a:rPr lang="it-IT" sz="2000" dirty="0" smtClean="0">
                <a:latin typeface="Georgia" panose="02040502050405020303" pitchFamily="18" charset="0"/>
              </a:rPr>
              <a:t>all'al</a:t>
            </a:r>
            <a:r>
              <a:rPr lang="it-IT" sz="2000" dirty="0">
                <a:latin typeface="Georgia" panose="02040502050405020303" pitchFamily="18" charset="0"/>
              </a:rPr>
              <a:t>bo dell'istituto o degli eventuali istituti interessati. </a:t>
            </a:r>
            <a:r>
              <a:rPr lang="it-IT" sz="2000" b="1" u="sng" dirty="0">
                <a:latin typeface="Georgia" panose="02040502050405020303" pitchFamily="18" charset="0"/>
              </a:rPr>
              <a:t>Non va, invece, data alcuna </a:t>
            </a:r>
            <a:r>
              <a:rPr lang="it-IT" sz="2000" b="1" u="sng" dirty="0" smtClean="0">
                <a:latin typeface="Georgia" panose="02040502050405020303" pitchFamily="18" charset="0"/>
              </a:rPr>
              <a:t>comunicazione circa </a:t>
            </a:r>
            <a:r>
              <a:rPr lang="it-IT" sz="2000" b="1" u="sng" dirty="0">
                <a:latin typeface="Georgia" panose="02040502050405020303" pitchFamily="18" charset="0"/>
              </a:rPr>
              <a:t>le materie oggetto della prova</a:t>
            </a:r>
            <a:r>
              <a:rPr lang="it-IT" sz="2000" b="1" u="sng" dirty="0" smtClean="0"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r>
              <a:rPr lang="it-IT" sz="2000" dirty="0" smtClean="0">
                <a:latin typeface="Georgia" panose="02040502050405020303" pitchFamily="18" charset="0"/>
              </a:rPr>
              <a:t>-  </a:t>
            </a:r>
            <a:r>
              <a:rPr lang="it-IT" sz="2000" b="1" u="sng" dirty="0">
                <a:latin typeface="Georgia" panose="02040502050405020303" pitchFamily="18" charset="0"/>
              </a:rPr>
              <a:t>Il </a:t>
            </a:r>
            <a:r>
              <a:rPr lang="it-IT" sz="2000" b="1" u="sng" dirty="0" smtClean="0">
                <a:latin typeface="Georgia" panose="02040502050405020303" pitchFamily="18" charset="0"/>
              </a:rPr>
              <a:t>25 </a:t>
            </a:r>
            <a:r>
              <a:rPr lang="it-IT" sz="2000" b="1" u="sng" dirty="0">
                <a:latin typeface="Georgia" panose="02040502050405020303" pitchFamily="18" charset="0"/>
              </a:rPr>
              <a:t>giugno </a:t>
            </a:r>
            <a:r>
              <a:rPr lang="it-IT" sz="2000" b="1" u="sng" dirty="0" smtClean="0">
                <a:latin typeface="Georgia" panose="02040502050405020303" pitchFamily="18" charset="0"/>
              </a:rPr>
              <a:t>2018 </a:t>
            </a:r>
            <a:r>
              <a:rPr lang="it-IT" sz="2000" dirty="0">
                <a:latin typeface="Georgia" panose="02040502050405020303" pitchFamily="18" charset="0"/>
              </a:rPr>
              <a:t>ogni commissione</a:t>
            </a:r>
            <a:r>
              <a:rPr lang="it-IT" sz="2000" dirty="0" smtClean="0">
                <a:latin typeface="Georgia" panose="02040502050405020303" pitchFamily="18" charset="0"/>
              </a:rPr>
              <a:t>, tenendo </a:t>
            </a:r>
            <a:r>
              <a:rPr lang="it-IT" sz="2000" dirty="0">
                <a:latin typeface="Georgia" panose="02040502050405020303" pitchFamily="18" charset="0"/>
              </a:rPr>
              <a:t>presente quanto attestato nel </a:t>
            </a:r>
            <a:r>
              <a:rPr lang="it-IT" sz="2000" dirty="0" smtClean="0">
                <a:latin typeface="Georgia" panose="02040502050405020303" pitchFamily="18" charset="0"/>
              </a:rPr>
              <a:t>DCDC, predispone </a:t>
            </a:r>
            <a:r>
              <a:rPr lang="it-IT" sz="2000" dirty="0">
                <a:latin typeface="Georgia" panose="02040502050405020303" pitchFamily="18" charset="0"/>
              </a:rPr>
              <a:t>collegialmente il testo della terza prova scritta sulla base </a:t>
            </a:r>
            <a:r>
              <a:rPr lang="it-IT" sz="2000" dirty="0" smtClean="0">
                <a:latin typeface="Georgia" panose="02040502050405020303" pitchFamily="18" charset="0"/>
              </a:rPr>
              <a:t>delle proposte </a:t>
            </a:r>
            <a:r>
              <a:rPr lang="it-IT" sz="2000" dirty="0">
                <a:latin typeface="Georgia" panose="02040502050405020303" pitchFamily="18" charset="0"/>
              </a:rPr>
              <a:t>avanzate da ciascun </a:t>
            </a:r>
            <a:r>
              <a:rPr lang="it-IT" sz="2000" dirty="0" smtClean="0">
                <a:latin typeface="Georgia" panose="02040502050405020303" pitchFamily="18" charset="0"/>
              </a:rPr>
              <a:t>componente.</a:t>
            </a:r>
            <a:endParaRPr lang="it-IT" sz="2000" dirty="0">
              <a:latin typeface="Georgia" panose="02040502050405020303" pitchFamily="18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16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1400" b="1" dirty="0"/>
              <a:t>SVOLGIMENTO DELLA SECONDA PROVA SCRITTA NEI LICEI SCIENTIFICI (art. 18, c. 8) e della TERZA PROVA SCRITTA in tutti gli ordini di scuola (art. 19, c. 8)</a:t>
            </a:r>
            <a:br>
              <a:rPr lang="it-IT" sz="1400" b="1" dirty="0"/>
            </a:br>
            <a:endParaRPr lang="it-IT" sz="1400" b="1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Paola Fasano, Dirigente Tecnico USR Toscana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15</a:t>
            </a:fld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it-IT" dirty="0"/>
              <a:t>Ai fini dello svolgimento della </a:t>
            </a:r>
            <a:r>
              <a:rPr lang="it-IT" b="1" dirty="0"/>
              <a:t>seconda prova scritta</a:t>
            </a:r>
            <a:r>
              <a:rPr lang="it-IT" dirty="0"/>
              <a:t> nei </a:t>
            </a:r>
            <a:r>
              <a:rPr lang="it-IT" b="1" dirty="0"/>
              <a:t>Licei scientifici</a:t>
            </a:r>
            <a:r>
              <a:rPr lang="it-IT" dirty="0"/>
              <a:t> e della </a:t>
            </a:r>
            <a:r>
              <a:rPr lang="it-IT" b="1" dirty="0"/>
              <a:t>terza prova scritta</a:t>
            </a:r>
            <a:r>
              <a:rPr lang="it-IT" dirty="0"/>
              <a:t> in </a:t>
            </a:r>
            <a:r>
              <a:rPr lang="it-IT" b="1" dirty="0"/>
              <a:t>tutti gli ordini</a:t>
            </a:r>
            <a:r>
              <a:rPr lang="it-IT" dirty="0"/>
              <a:t> di scuola, </a:t>
            </a:r>
            <a:r>
              <a:rPr lang="it-IT" b="1" dirty="0"/>
              <a:t>è consentito l'uso delle calcolatrici scientifiche e/o grafiche elencate in allegato alla Nota MIUR 5641 del 30/3/2018</a:t>
            </a:r>
            <a:r>
              <a:rPr lang="it-IT" dirty="0"/>
              <a:t>. (e successiva errata corrige (nota </a:t>
            </a:r>
            <a:r>
              <a:rPr lang="it-IT" u="sng" dirty="0">
                <a:hlinkClick r:id="rId2"/>
              </a:rPr>
              <a:t>n. 7382 del 27/04/2018</a:t>
            </a:r>
            <a:r>
              <a:rPr lang="it-IT" dirty="0"/>
              <a:t>). Per consentire alla commissione d'esame il controllo dei dispositivi in uso, </a:t>
            </a:r>
            <a:r>
              <a:rPr lang="it-IT" b="1" dirty="0"/>
              <a:t>i candidati che intendono avvalersi della calcolatrice devono consegnarla alla commissione in occasione dello svolgimento della prima prova scritta.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0447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Disposizioni particolari Terza prova scritta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2800" dirty="0">
                <a:latin typeface="Georgia" panose="02040502050405020303" pitchFamily="18" charset="0"/>
              </a:rPr>
              <a:t>Per i licei artistici e, ove necessario, nei licei musicali e coreutici il Presidente </a:t>
            </a:r>
            <a:r>
              <a:rPr lang="it-IT" sz="2800" u="sng" dirty="0">
                <a:latin typeface="Georgia" panose="02040502050405020303" pitchFamily="18" charset="0"/>
              </a:rPr>
              <a:t>stabilisce la data della terza prova scritta.</a:t>
            </a:r>
          </a:p>
          <a:p>
            <a:pPr marL="0" indent="0" algn="just">
              <a:buNone/>
            </a:pPr>
            <a:r>
              <a:rPr lang="it-IT" sz="2800" dirty="0">
                <a:latin typeface="Georgia" panose="02040502050405020303" pitchFamily="18" charset="0"/>
              </a:rPr>
              <a:t>Nelle scuole sedi di seggio elettorale per il turno di ballottaggio delle elezioni </a:t>
            </a:r>
            <a:r>
              <a:rPr lang="it-IT" sz="2800" dirty="0" smtClean="0">
                <a:latin typeface="Georgia" panose="02040502050405020303" pitchFamily="18" charset="0"/>
              </a:rPr>
              <a:t>amministrative la </a:t>
            </a:r>
            <a:r>
              <a:rPr lang="it-IT" sz="2800" dirty="0">
                <a:latin typeface="Georgia" panose="02040502050405020303" pitchFamily="18" charset="0"/>
              </a:rPr>
              <a:t>terza prova si effettua il </a:t>
            </a:r>
            <a:r>
              <a:rPr lang="it-IT" sz="2800" b="1" u="sng" dirty="0">
                <a:latin typeface="Georgia" panose="02040502050405020303" pitchFamily="18" charset="0"/>
              </a:rPr>
              <a:t>27 giugno</a:t>
            </a:r>
            <a:r>
              <a:rPr lang="it-IT" sz="2800" b="1" dirty="0">
                <a:latin typeface="Georgia" panose="02040502050405020303" pitchFamily="18" charset="0"/>
              </a:rPr>
              <a:t> </a:t>
            </a:r>
            <a:r>
              <a:rPr lang="it-IT" sz="2800" b="1" dirty="0" smtClean="0">
                <a:latin typeface="Georgia" panose="02040502050405020303" pitchFamily="18" charset="0"/>
              </a:rPr>
              <a:t> </a:t>
            </a:r>
            <a:r>
              <a:rPr lang="it-IT" sz="2800" dirty="0" smtClean="0">
                <a:latin typeface="Georgia" panose="02040502050405020303" pitchFamily="18" charset="0"/>
              </a:rPr>
              <a:t>anziché </a:t>
            </a:r>
            <a:r>
              <a:rPr lang="it-IT" sz="2800" dirty="0">
                <a:latin typeface="Georgia" panose="02040502050405020303" pitchFamily="18" charset="0"/>
              </a:rPr>
              <a:t>il </a:t>
            </a:r>
            <a:r>
              <a:rPr lang="it-IT" sz="2800" dirty="0" smtClean="0">
                <a:latin typeface="Georgia" panose="02040502050405020303" pitchFamily="18" charset="0"/>
              </a:rPr>
              <a:t>25</a:t>
            </a:r>
          </a:p>
          <a:p>
            <a:pPr marL="0" indent="0" algn="just">
              <a:buNone/>
            </a:pPr>
            <a:r>
              <a:rPr lang="it-IT" sz="2800" dirty="0" smtClean="0">
                <a:latin typeface="Georgia" panose="02040502050405020303" pitchFamily="18" charset="0"/>
              </a:rPr>
              <a:t>(e, comunque, </a:t>
            </a:r>
            <a:r>
              <a:rPr lang="it-IT" sz="2800" dirty="0">
                <a:latin typeface="Georgia" panose="02040502050405020303" pitchFamily="18" charset="0"/>
              </a:rPr>
              <a:t>nella prima data utile dopo la restituzione delle aule </a:t>
            </a:r>
            <a:r>
              <a:rPr lang="it-IT" sz="2800" dirty="0" smtClean="0">
                <a:latin typeface="Georgia" panose="02040502050405020303" pitchFamily="18" charset="0"/>
              </a:rPr>
              <a:t>all’ </a:t>
            </a:r>
            <a:r>
              <a:rPr lang="it-IT" sz="2800" dirty="0">
                <a:latin typeface="Georgia" panose="02040502050405020303" pitchFamily="18" charset="0"/>
              </a:rPr>
              <a:t>istituzione scolastica). </a:t>
            </a:r>
            <a:endParaRPr lang="it-IT" sz="2800" dirty="0" smtClean="0">
              <a:latin typeface="Georgia" panose="02040502050405020303" pitchFamily="18" charset="0"/>
            </a:endParaRPr>
          </a:p>
          <a:p>
            <a:pPr algn="just"/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575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Quarta prova scritta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Quarta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prova scritta </a:t>
            </a:r>
            <a:r>
              <a:rPr lang="it-I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 effettua:</a:t>
            </a:r>
            <a:endParaRPr lang="it-IT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</a:t>
            </a:r>
            <a:r>
              <a:rPr lang="it-IT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giovedì 28 giugno 2018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nei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licei ed istituti tecnici presso i quali è presente il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Progetto sperimentale </a:t>
            </a:r>
            <a:r>
              <a:rPr lang="it-I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ESABAC e ESABAC TECHNO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disciplinati dal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D.M. 8 febbraio 2013, n. 95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 dal </a:t>
            </a:r>
            <a:r>
              <a:rPr lang="it-I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D.M. n.614/2016 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alle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cui disposizioni si  fa riferimento  per tutti gli aspetti specifici non disciplinati dall’O.M. 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350;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nei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Licei con sezioni ad opzione internazionale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spagnola, tedesca e cinese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it-IT" dirty="0">
              <a:solidFill>
                <a:srgbClr val="00009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542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Date prove suppletive (art. 14)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>
          <a:xfrm>
            <a:off x="395536" y="1556792"/>
            <a:ext cx="8503920" cy="4572000"/>
          </a:xfrm>
        </p:spPr>
        <p:txBody>
          <a:bodyPr>
            <a:noAutofit/>
          </a:bodyPr>
          <a:lstStyle/>
          <a:p>
            <a:pPr marL="176213" indent="0" algn="just">
              <a:buNone/>
            </a:pPr>
            <a:r>
              <a:rPr lang="it-IT" sz="2400" dirty="0" smtClean="0"/>
              <a:t>Le prove suppletive si svolgono nelle seguenti date:</a:t>
            </a:r>
          </a:p>
          <a:p>
            <a:pPr marL="633413" indent="-457200" algn="just"/>
            <a:r>
              <a:rPr lang="it-IT" sz="1600" b="1" u="sng" dirty="0" smtClean="0"/>
              <a:t>Prima </a:t>
            </a:r>
            <a:r>
              <a:rPr lang="it-IT" sz="1600" b="1" u="sng" dirty="0"/>
              <a:t>prova scritta suppletiva </a:t>
            </a:r>
            <a:r>
              <a:rPr lang="it-IT" sz="1600" b="1" dirty="0" smtClean="0"/>
              <a:t>: </a:t>
            </a:r>
            <a:r>
              <a:rPr lang="it-IT" sz="1600" dirty="0" smtClean="0"/>
              <a:t> </a:t>
            </a:r>
            <a:r>
              <a:rPr lang="it-IT" sz="1600" b="1" u="sng" dirty="0" smtClean="0"/>
              <a:t>Mercoledì 4 luglio 2018  </a:t>
            </a:r>
            <a:r>
              <a:rPr lang="it-IT" sz="1600" b="1" dirty="0" smtClean="0"/>
              <a:t>( </a:t>
            </a:r>
            <a:r>
              <a:rPr lang="it-IT" sz="1600" b="1" dirty="0"/>
              <a:t>ore </a:t>
            </a:r>
            <a:r>
              <a:rPr lang="it-IT" sz="1600" b="1" dirty="0" smtClean="0"/>
              <a:t>8.30);</a:t>
            </a:r>
          </a:p>
          <a:p>
            <a:pPr marL="633413" indent="-457200" algn="just"/>
            <a:r>
              <a:rPr lang="it-IT" sz="1600" b="1" u="sng" dirty="0" smtClean="0"/>
              <a:t>Seconda </a:t>
            </a:r>
            <a:r>
              <a:rPr lang="it-IT" sz="1600" b="1" u="sng" dirty="0"/>
              <a:t>prova scritta </a:t>
            </a:r>
            <a:r>
              <a:rPr lang="it-IT" sz="1600" b="1" u="sng" dirty="0" smtClean="0"/>
              <a:t>suppletiva</a:t>
            </a:r>
            <a:r>
              <a:rPr lang="it-IT" sz="1600" b="1" dirty="0" smtClean="0"/>
              <a:t>: </a:t>
            </a:r>
            <a:r>
              <a:rPr lang="it-IT" sz="1600" b="1" dirty="0"/>
              <a:t>nel giorno successivo </a:t>
            </a:r>
            <a:r>
              <a:rPr lang="it-IT" sz="1600" b="1" u="sng" dirty="0" smtClean="0"/>
              <a:t>5 luglio 2018 </a:t>
            </a:r>
            <a:r>
              <a:rPr lang="it-IT" sz="1600" b="1" dirty="0" smtClean="0"/>
              <a:t>(ore 8.30), </a:t>
            </a:r>
            <a:r>
              <a:rPr lang="it-IT" sz="1600" dirty="0"/>
              <a:t>con eventuale prosecuzione, nei giorni successivi per </a:t>
            </a:r>
            <a:r>
              <a:rPr lang="it-IT" sz="1600" dirty="0" smtClean="0"/>
              <a:t>gli  esami </a:t>
            </a:r>
            <a:r>
              <a:rPr lang="it-IT" sz="1600" dirty="0"/>
              <a:t>nei licei artistici e nei licei musicali e coreutici; </a:t>
            </a:r>
            <a:endParaRPr lang="it-IT" sz="1600" dirty="0" smtClean="0"/>
          </a:p>
          <a:p>
            <a:pPr marL="633413" indent="-457200" algn="just"/>
            <a:r>
              <a:rPr lang="it-IT" sz="1600" b="1" u="sng" dirty="0" smtClean="0"/>
              <a:t>Terza </a:t>
            </a:r>
            <a:r>
              <a:rPr lang="it-IT" sz="1600" b="1" u="sng" dirty="0"/>
              <a:t>prova </a:t>
            </a:r>
            <a:r>
              <a:rPr lang="it-IT" sz="1600" b="1" u="sng" dirty="0" smtClean="0"/>
              <a:t>scritta suppletiva:</a:t>
            </a:r>
            <a:r>
              <a:rPr lang="it-IT" sz="1600" dirty="0" smtClean="0"/>
              <a:t> </a:t>
            </a:r>
            <a:r>
              <a:rPr lang="it-IT" sz="1600" b="1" u="sng" dirty="0" smtClean="0"/>
              <a:t>9 </a:t>
            </a:r>
            <a:r>
              <a:rPr lang="it-IT" sz="1600" b="1" u="sng" dirty="0"/>
              <a:t>luglio 2018 </a:t>
            </a:r>
            <a:r>
              <a:rPr lang="it-IT" sz="1600" b="1" dirty="0"/>
              <a:t>(ore 8.30</a:t>
            </a:r>
            <a:r>
              <a:rPr lang="it-IT" sz="1600" b="1" dirty="0" smtClean="0"/>
              <a:t>),</a:t>
            </a:r>
            <a:endParaRPr lang="it-IT" sz="1600" dirty="0" smtClean="0"/>
          </a:p>
          <a:p>
            <a:pPr marL="633413" indent="-457200" algn="just"/>
            <a:r>
              <a:rPr lang="it-IT" sz="1600" b="1" u="sng" dirty="0" smtClean="0"/>
              <a:t> Quarta </a:t>
            </a:r>
            <a:r>
              <a:rPr lang="it-IT" sz="1600" b="1" u="sng" dirty="0"/>
              <a:t>prova scritta </a:t>
            </a:r>
            <a:r>
              <a:rPr lang="it-IT" sz="1600" b="1" u="sng" dirty="0" smtClean="0"/>
              <a:t>suppletiva: </a:t>
            </a:r>
            <a:r>
              <a:rPr lang="it-IT" sz="1600" dirty="0" smtClean="0"/>
              <a:t> </a:t>
            </a:r>
            <a:r>
              <a:rPr lang="it-IT" sz="1600" dirty="0"/>
              <a:t>nel giorno successivo all’effettuazione della terza prova scritta. </a:t>
            </a:r>
            <a:endParaRPr lang="it-IT" sz="1600" dirty="0" smtClean="0"/>
          </a:p>
          <a:p>
            <a:pPr marL="176213" indent="0" algn="just">
              <a:buNone/>
            </a:pPr>
            <a:r>
              <a:rPr lang="it-IT" sz="1600" dirty="0" smtClean="0"/>
              <a:t>Le </a:t>
            </a:r>
            <a:r>
              <a:rPr lang="it-IT" sz="1600" dirty="0"/>
              <a:t>prove</a:t>
            </a:r>
            <a:r>
              <a:rPr lang="it-IT" sz="1600" dirty="0" smtClean="0"/>
              <a:t>, nei </a:t>
            </a:r>
            <a:r>
              <a:rPr lang="it-IT" sz="1600" dirty="0"/>
              <a:t>casi previsti, proseguono nei giorni successivi, ad eccezione del sabato; in </a:t>
            </a:r>
            <a:r>
              <a:rPr lang="it-IT" sz="1600" dirty="0" smtClean="0"/>
              <a:t>tal caso</a:t>
            </a:r>
            <a:r>
              <a:rPr lang="it-IT" sz="1600" dirty="0"/>
              <a:t>, le stesse continuano il lunedì successivo.</a:t>
            </a:r>
          </a:p>
          <a:p>
            <a:pPr marL="176213" indent="0" algn="just">
              <a:buNone/>
            </a:pPr>
            <a:r>
              <a:rPr lang="it-IT" sz="1600" dirty="0" smtClean="0"/>
              <a:t>L’eventuale </a:t>
            </a:r>
            <a:r>
              <a:rPr lang="it-IT" sz="1600" b="1" dirty="0"/>
              <a:t>ripresa dei colloqui</a:t>
            </a:r>
            <a:r>
              <a:rPr lang="it-IT" sz="1600" dirty="0"/>
              <a:t>, </a:t>
            </a:r>
            <a:r>
              <a:rPr lang="it-IT" sz="1600" dirty="0" smtClean="0"/>
              <a:t> per </a:t>
            </a:r>
            <a:r>
              <a:rPr lang="it-IT" sz="1600" dirty="0"/>
              <a:t>le commissioni che li abbiano interrotti perché</a:t>
            </a:r>
          </a:p>
          <a:p>
            <a:pPr marL="176213" indent="0" algn="just">
              <a:buNone/>
            </a:pPr>
            <a:r>
              <a:rPr lang="it-IT" sz="1600" dirty="0"/>
              <a:t>impegnate nelle prove suppletive, avviene il giorno successivo al termine delle </a:t>
            </a:r>
            <a:r>
              <a:rPr lang="it-IT" sz="1600" dirty="0" smtClean="0"/>
              <a:t>prove scritte </a:t>
            </a:r>
            <a:r>
              <a:rPr lang="it-IT" sz="1600" dirty="0"/>
              <a:t>suppletive. Qualora tra due prove suppletive il giorno intermedio sia sabato</a:t>
            </a:r>
            <a:r>
              <a:rPr lang="it-IT" sz="1600" dirty="0" smtClean="0"/>
              <a:t>, solo </a:t>
            </a:r>
            <a:r>
              <a:rPr lang="it-IT" sz="1600" dirty="0"/>
              <a:t>qualora non vi siano motivi ostativi, in tale giorno le commissioni riprendono </a:t>
            </a:r>
            <a:r>
              <a:rPr lang="it-IT" sz="1600" dirty="0" smtClean="0"/>
              <a:t>i colloqui </a:t>
            </a:r>
            <a:r>
              <a:rPr lang="it-IT" sz="1600" dirty="0"/>
              <a:t>interrotti per l’espletamento della prova scritta suppletiva</a:t>
            </a:r>
            <a:r>
              <a:rPr lang="it-IT" sz="1600" dirty="0" smtClean="0"/>
              <a:t>.</a:t>
            </a:r>
            <a:endParaRPr lang="it-IT" sz="16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066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Candidati esterni (art. 3)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>
          <a:xfrm>
            <a:off x="179512" y="1268760"/>
            <a:ext cx="8568952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1600" dirty="0"/>
              <a:t>Sono ammessi all’esame di </a:t>
            </a:r>
            <a:r>
              <a:rPr lang="it-IT" sz="1600" dirty="0" smtClean="0"/>
              <a:t>Stato coloro che</a:t>
            </a:r>
            <a:r>
              <a:rPr lang="it-IT" sz="1600" dirty="0"/>
              <a:t>:</a:t>
            </a:r>
          </a:p>
          <a:p>
            <a:r>
              <a:rPr lang="it-IT" sz="1600" i="1" dirty="0"/>
              <a:t>a) </a:t>
            </a:r>
            <a:r>
              <a:rPr lang="it-IT" sz="1600" dirty="0" smtClean="0"/>
              <a:t>compiano </a:t>
            </a:r>
            <a:r>
              <a:rPr lang="it-IT" sz="1600" dirty="0"/>
              <a:t>il diciannovesimo anno di età entro l’anno solare in cui si </a:t>
            </a:r>
            <a:r>
              <a:rPr lang="it-IT" sz="1600" dirty="0" smtClean="0"/>
              <a:t>svolge l’esame </a:t>
            </a:r>
            <a:r>
              <a:rPr lang="it-IT" sz="1600" dirty="0"/>
              <a:t>e dimostrino di aver adempiuto all’obbligo scolastico;</a:t>
            </a:r>
          </a:p>
          <a:p>
            <a:r>
              <a:rPr lang="it-IT" sz="1600" i="1" dirty="0"/>
              <a:t>b) </a:t>
            </a:r>
            <a:r>
              <a:rPr lang="it-IT" sz="1600" dirty="0"/>
              <a:t>siano in possesso del diploma di licenza di scuola secondaria di </a:t>
            </a:r>
            <a:r>
              <a:rPr lang="it-IT" sz="1600" dirty="0" smtClean="0"/>
              <a:t> 1^ </a:t>
            </a:r>
            <a:r>
              <a:rPr lang="it-IT" sz="1600" dirty="0"/>
              <a:t>grado </a:t>
            </a:r>
            <a:r>
              <a:rPr lang="it-IT" sz="1600" dirty="0" smtClean="0"/>
              <a:t>da un numero </a:t>
            </a:r>
            <a:r>
              <a:rPr lang="it-IT" sz="1600" dirty="0"/>
              <a:t>di anni almeno pari a quello della durata del corso prescelto, indipendentemente</a:t>
            </a:r>
          </a:p>
          <a:p>
            <a:pPr marL="0" indent="0">
              <a:buNone/>
            </a:pPr>
            <a:r>
              <a:rPr lang="it-IT" sz="1600" dirty="0" smtClean="0"/>
              <a:t>      dall’età</a:t>
            </a:r>
            <a:r>
              <a:rPr lang="it-IT" sz="1600" dirty="0"/>
              <a:t>;</a:t>
            </a:r>
          </a:p>
          <a:p>
            <a:r>
              <a:rPr lang="it-IT" sz="1600" i="1" dirty="0"/>
              <a:t>c) </a:t>
            </a:r>
            <a:r>
              <a:rPr lang="it-IT" sz="1600" dirty="0"/>
              <a:t>compiano il ventitreesimo anno di età entro l’anno solare in cui si </a:t>
            </a:r>
            <a:r>
              <a:rPr lang="it-IT" sz="1600" dirty="0" smtClean="0"/>
              <a:t>svolge l’esame</a:t>
            </a:r>
            <a:r>
              <a:rPr lang="it-IT" sz="1600" dirty="0"/>
              <a:t>. In tal caso i candidati sono esentati dalla presentazione di qualsiasi </a:t>
            </a:r>
            <a:r>
              <a:rPr lang="it-IT" sz="1600" dirty="0" smtClean="0"/>
              <a:t>titolo di </a:t>
            </a:r>
            <a:r>
              <a:rPr lang="it-IT" sz="1600" dirty="0"/>
              <a:t>studio inferiore;</a:t>
            </a:r>
          </a:p>
          <a:p>
            <a:r>
              <a:rPr lang="it-IT" sz="1600" i="1" dirty="0"/>
              <a:t>d) </a:t>
            </a:r>
            <a:r>
              <a:rPr lang="it-IT" sz="1600" dirty="0"/>
              <a:t>siano in possesso di titolo conseguito al termine di un corso di studio di istruzione</a:t>
            </a:r>
          </a:p>
          <a:p>
            <a:r>
              <a:rPr lang="it-IT" sz="1600" dirty="0"/>
              <a:t>secondaria di </a:t>
            </a:r>
            <a:r>
              <a:rPr lang="it-IT" sz="1600" dirty="0" smtClean="0"/>
              <a:t>2^ </a:t>
            </a:r>
            <a:r>
              <a:rPr lang="it-IT" sz="1600" dirty="0"/>
              <a:t>grado di durata almeno quadriennale del </a:t>
            </a:r>
            <a:r>
              <a:rPr lang="it-IT" sz="1600" dirty="0" smtClean="0"/>
              <a:t>previgente ordinamento  o </a:t>
            </a:r>
            <a:r>
              <a:rPr lang="it-IT" sz="1600" dirty="0"/>
              <a:t>siano in possesso di diploma professionale di tecnico di cui </a:t>
            </a:r>
            <a:r>
              <a:rPr lang="it-IT" sz="1600" dirty="0" smtClean="0"/>
              <a:t>al </a:t>
            </a:r>
            <a:r>
              <a:rPr lang="it-IT" sz="1600" dirty="0" err="1" smtClean="0"/>
              <a:t>D.lgs</a:t>
            </a:r>
            <a:r>
              <a:rPr lang="it-IT" sz="1600" dirty="0" smtClean="0"/>
              <a:t> 226 del 17 </a:t>
            </a:r>
            <a:r>
              <a:rPr lang="it-IT" sz="1600" dirty="0"/>
              <a:t>ottobre </a:t>
            </a:r>
            <a:r>
              <a:rPr lang="it-IT" sz="1600" dirty="0" smtClean="0"/>
              <a:t>2005.</a:t>
            </a:r>
          </a:p>
          <a:p>
            <a:r>
              <a:rPr lang="it-IT" sz="1600" i="1" dirty="0" smtClean="0"/>
              <a:t>e</a:t>
            </a:r>
            <a:r>
              <a:rPr lang="it-IT" sz="1600" i="1" dirty="0"/>
              <a:t>) </a:t>
            </a:r>
            <a:r>
              <a:rPr lang="it-IT" sz="1600" dirty="0"/>
              <a:t>abbiano cessato la frequenza dell’ultimo anno di corso prima del 15 marzo.</a:t>
            </a:r>
          </a:p>
          <a:p>
            <a:r>
              <a:rPr lang="it-IT" sz="1600" dirty="0"/>
              <a:t>Gli alunni delle classi antecedenti l’ultima, che intendano partecipare agli esami di</a:t>
            </a:r>
          </a:p>
          <a:p>
            <a:pPr marL="0" indent="0">
              <a:buNone/>
            </a:pPr>
            <a:r>
              <a:rPr lang="it-IT" sz="1600" dirty="0" smtClean="0"/>
              <a:t>      Stato </a:t>
            </a:r>
            <a:r>
              <a:rPr lang="it-IT" sz="1600" dirty="0"/>
              <a:t>in qualità di </a:t>
            </a:r>
            <a:r>
              <a:rPr lang="it-IT" sz="1600" dirty="0" smtClean="0"/>
              <a:t>esterni</a:t>
            </a:r>
            <a:r>
              <a:rPr lang="it-IT" sz="1600" dirty="0"/>
              <a:t>, che abbiano comunque </a:t>
            </a:r>
            <a:r>
              <a:rPr lang="it-IT" sz="1600" dirty="0" smtClean="0"/>
              <a:t>i requisiti </a:t>
            </a:r>
            <a:r>
              <a:rPr lang="it-IT" sz="1600" dirty="0"/>
              <a:t>di cui </a:t>
            </a:r>
            <a:r>
              <a:rPr lang="it-IT" sz="1600" dirty="0" smtClean="0"/>
              <a:t>alle lettere a) e b),    devono </a:t>
            </a:r>
            <a:r>
              <a:rPr lang="it-IT" sz="1600" dirty="0"/>
              <a:t>aver cessato la frequenza prima del </a:t>
            </a:r>
            <a:r>
              <a:rPr lang="it-IT" sz="1600" dirty="0" smtClean="0"/>
              <a:t>15 marzo</a:t>
            </a:r>
            <a:r>
              <a:rPr lang="it-IT" sz="1600" dirty="0"/>
              <a:t>.</a:t>
            </a:r>
          </a:p>
          <a:p>
            <a:r>
              <a:rPr lang="it-IT" sz="1600" dirty="0" smtClean="0">
                <a:solidFill>
                  <a:srgbClr val="FF0000"/>
                </a:solidFill>
              </a:rPr>
              <a:t>I </a:t>
            </a:r>
            <a:r>
              <a:rPr lang="it-IT" sz="1600" dirty="0">
                <a:solidFill>
                  <a:srgbClr val="FF0000"/>
                </a:solidFill>
              </a:rPr>
              <a:t>candidati esterni all'esame di </a:t>
            </a:r>
            <a:r>
              <a:rPr lang="it-IT" sz="1600" dirty="0" smtClean="0">
                <a:solidFill>
                  <a:srgbClr val="FF0000"/>
                </a:solidFill>
              </a:rPr>
              <a:t>Stato per </a:t>
            </a:r>
            <a:r>
              <a:rPr lang="it-IT" sz="1600" dirty="0">
                <a:solidFill>
                  <a:srgbClr val="FF0000"/>
                </a:solidFill>
              </a:rPr>
              <a:t>gli indirizzi </a:t>
            </a:r>
            <a:r>
              <a:rPr lang="it-IT" sz="1600" dirty="0" smtClean="0">
                <a:solidFill>
                  <a:srgbClr val="FF0000"/>
                </a:solidFill>
              </a:rPr>
              <a:t> </a:t>
            </a:r>
            <a:r>
              <a:rPr lang="it-IT" sz="1600" dirty="0">
                <a:solidFill>
                  <a:srgbClr val="FF0000"/>
                </a:solidFill>
              </a:rPr>
              <a:t>di istruzione professionale non sono tenuti a presentare </a:t>
            </a:r>
            <a:r>
              <a:rPr lang="it-IT" sz="1600" dirty="0" smtClean="0">
                <a:solidFill>
                  <a:srgbClr val="FF0000"/>
                </a:solidFill>
              </a:rPr>
              <a:t>la documentazione </a:t>
            </a:r>
            <a:r>
              <a:rPr lang="it-IT" sz="1600" dirty="0">
                <a:solidFill>
                  <a:srgbClr val="FF0000"/>
                </a:solidFill>
              </a:rPr>
              <a:t>relativa al possesso del diploma di qualifica.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197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581DFF"/>
                </a:solidFill>
              </a:rPr>
              <a:t>Referenti provinciali </a:t>
            </a:r>
            <a:r>
              <a:rPr lang="it-IT" dirty="0" smtClean="0">
                <a:solidFill>
                  <a:srgbClr val="581DFF"/>
                </a:solidFill>
              </a:rPr>
              <a:t>Livorno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8503920" cy="4572000"/>
          </a:xfrm>
        </p:spPr>
        <p:txBody>
          <a:bodyPr>
            <a:normAutofit lnSpcReduction="10000"/>
          </a:bodyPr>
          <a:lstStyle/>
          <a:p>
            <a:endParaRPr lang="it-IT" sz="2800" dirty="0" smtClean="0"/>
          </a:p>
          <a:p>
            <a:r>
              <a:rPr lang="it-IT" sz="2800" dirty="0" smtClean="0"/>
              <a:t>UFF</a:t>
            </a:r>
            <a:r>
              <a:rPr lang="it-IT" sz="2800" dirty="0"/>
              <a:t>. </a:t>
            </a:r>
            <a:r>
              <a:rPr lang="it-IT" sz="2800" dirty="0" smtClean="0"/>
              <a:t>VIII </a:t>
            </a:r>
            <a:r>
              <a:rPr lang="it-IT" sz="2800" b="1" dirty="0" smtClean="0"/>
              <a:t>LIVORNO , </a:t>
            </a:r>
            <a:r>
              <a:rPr lang="it-IT" sz="2800" dirty="0" smtClean="0"/>
              <a:t>Referente </a:t>
            </a:r>
            <a:r>
              <a:rPr lang="it-IT" sz="2800" dirty="0"/>
              <a:t>amministrativo </a:t>
            </a:r>
            <a:r>
              <a:rPr lang="it-IT" sz="2800" dirty="0" smtClean="0"/>
              <a:t> </a:t>
            </a:r>
            <a:r>
              <a:rPr lang="it-IT" sz="2800" b="1" dirty="0" smtClean="0"/>
              <a:t>Gessica Maiorano</a:t>
            </a:r>
            <a:r>
              <a:rPr lang="it-IT" sz="2800" dirty="0"/>
              <a:t>		</a:t>
            </a:r>
            <a:r>
              <a:rPr lang="it-IT" sz="2800" b="1" dirty="0" smtClean="0"/>
              <a:t>0586 209851</a:t>
            </a:r>
            <a:r>
              <a:rPr lang="it-IT" sz="2800" b="1" dirty="0"/>
              <a:t>		</a:t>
            </a:r>
            <a:r>
              <a:rPr lang="it-IT" sz="2800" b="1" dirty="0" smtClean="0"/>
              <a:t>gessica.maiorano.li@istruzione.it </a:t>
            </a:r>
            <a:r>
              <a:rPr lang="it-IT" sz="2800" dirty="0"/>
              <a:t>	</a:t>
            </a:r>
          </a:p>
          <a:p>
            <a:r>
              <a:rPr lang="it-IT" sz="2800" dirty="0"/>
              <a:t>UFF. </a:t>
            </a:r>
            <a:r>
              <a:rPr lang="it-IT" sz="2800" dirty="0" smtClean="0"/>
              <a:t>VIII </a:t>
            </a:r>
            <a:r>
              <a:rPr lang="it-IT" sz="2800" b="1" dirty="0" smtClean="0"/>
              <a:t>LIVORNO,</a:t>
            </a:r>
            <a:r>
              <a:rPr lang="it-IT" sz="2800" dirty="0" smtClean="0"/>
              <a:t> Referente </a:t>
            </a:r>
            <a:r>
              <a:rPr lang="it-IT" sz="2800" dirty="0"/>
              <a:t>amministrativo </a:t>
            </a:r>
            <a:r>
              <a:rPr lang="it-IT" sz="2800" b="1" dirty="0" smtClean="0"/>
              <a:t>Michela Garetto</a:t>
            </a:r>
            <a:r>
              <a:rPr lang="it-IT" sz="2800" dirty="0"/>
              <a:t>	</a:t>
            </a:r>
            <a:r>
              <a:rPr lang="it-IT" sz="2800" b="1" dirty="0" smtClean="0"/>
              <a:t>0586 209802</a:t>
            </a:r>
            <a:r>
              <a:rPr lang="it-IT" sz="2800" b="1" dirty="0"/>
              <a:t>	</a:t>
            </a:r>
            <a:r>
              <a:rPr lang="it-IT" sz="2800" b="1" dirty="0" smtClean="0"/>
              <a:t> </a:t>
            </a:r>
            <a:r>
              <a:rPr lang="it-IT" sz="2800" b="1" dirty="0"/>
              <a:t>	</a:t>
            </a:r>
            <a:r>
              <a:rPr lang="it-IT" sz="2800" b="1" dirty="0" smtClean="0"/>
              <a:t>michela.garetto.li@istruzione.it </a:t>
            </a:r>
            <a:r>
              <a:rPr lang="it-IT" sz="2800" dirty="0"/>
              <a:t>	</a:t>
            </a:r>
          </a:p>
          <a:p>
            <a:r>
              <a:rPr lang="it-IT" sz="2800" dirty="0"/>
              <a:t>UFF. </a:t>
            </a:r>
            <a:r>
              <a:rPr lang="it-IT" sz="2800" dirty="0" smtClean="0"/>
              <a:t>VIII </a:t>
            </a:r>
            <a:r>
              <a:rPr lang="it-IT" sz="2800" b="1" dirty="0" smtClean="0"/>
              <a:t>LIVORNO</a:t>
            </a:r>
            <a:r>
              <a:rPr lang="it-IT" sz="2800" dirty="0" smtClean="0"/>
              <a:t>, Referente informatico      </a:t>
            </a:r>
            <a:r>
              <a:rPr lang="it-IT" sz="2800" b="1" dirty="0" smtClean="0"/>
              <a:t>Nicoletta Guasti</a:t>
            </a:r>
            <a:r>
              <a:rPr lang="it-IT" sz="2800" dirty="0"/>
              <a:t>	</a:t>
            </a:r>
            <a:r>
              <a:rPr lang="it-IT" sz="2800" b="1" dirty="0" smtClean="0"/>
              <a:t>0586 209804</a:t>
            </a:r>
            <a:r>
              <a:rPr lang="it-IT" sz="2800" dirty="0"/>
              <a:t>	</a:t>
            </a:r>
            <a:r>
              <a:rPr lang="it-IT" sz="2800" dirty="0" smtClean="0"/>
              <a:t> </a:t>
            </a:r>
            <a:r>
              <a:rPr lang="it-IT" sz="2800" dirty="0"/>
              <a:t>	</a:t>
            </a:r>
            <a:r>
              <a:rPr lang="it-IT" sz="2800" b="1" dirty="0" smtClean="0"/>
              <a:t>nicoletta.guasti@istruzione.it</a:t>
            </a:r>
            <a:r>
              <a:rPr lang="it-IT" sz="2800" dirty="0"/>
              <a:t>	</a:t>
            </a:r>
            <a:endParaRPr lang="it-IT" sz="2800" dirty="0" smtClean="0"/>
          </a:p>
          <a:p>
            <a:endParaRPr lang="it-IT" sz="2600" dirty="0"/>
          </a:p>
          <a:p>
            <a:endParaRPr lang="it-IT" sz="2600" dirty="0"/>
          </a:p>
          <a:p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41064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581DFF"/>
                </a:solidFill>
              </a:rPr>
              <a:t>Sostituzione componenti Commissioni (art. 11)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it-IT" dirty="0"/>
              <a:t>Le sostituzioni di componenti le commissioni, che si rendano necessarie per </a:t>
            </a:r>
            <a:r>
              <a:rPr lang="it-IT" dirty="0" smtClean="0"/>
              <a:t>assicurare la </a:t>
            </a:r>
            <a:r>
              <a:rPr lang="it-IT" dirty="0"/>
              <a:t>piena operatività delle commissioni stesse sin dall'insediamento e dalla </a:t>
            </a:r>
            <a:r>
              <a:rPr lang="it-IT" dirty="0" smtClean="0"/>
              <a:t>riunione preliminare</a:t>
            </a:r>
            <a:r>
              <a:rPr lang="it-IT" dirty="0"/>
              <a:t>, sono disposte dal Direttore Generale o dal Dirigente </a:t>
            </a:r>
            <a:r>
              <a:rPr lang="it-IT" dirty="0" smtClean="0"/>
              <a:t>preposto all’Ufficio </a:t>
            </a:r>
            <a:r>
              <a:rPr lang="it-IT" dirty="0"/>
              <a:t>Scolastico </a:t>
            </a:r>
            <a:r>
              <a:rPr lang="it-IT" dirty="0" smtClean="0"/>
              <a:t>Regionale</a:t>
            </a:r>
          </a:p>
          <a:p>
            <a:pPr marL="355600" marR="63500" indent="-342900">
              <a:lnSpc>
                <a:spcPct val="100000"/>
              </a:lnSpc>
              <a:spcBef>
                <a:spcPts val="5"/>
              </a:spcBef>
              <a:buFont typeface="Trebuchet MS"/>
              <a:buChar char="•"/>
              <a:tabLst>
                <a:tab pos="354965" algn="l"/>
                <a:tab pos="356235" algn="l"/>
              </a:tabLst>
            </a:pPr>
            <a:r>
              <a:rPr lang="it-IT" sz="2800" spc="-5" dirty="0">
                <a:cs typeface="Trebuchet MS"/>
              </a:rPr>
              <a:t>Il commissario assente deve essere sostituito  per la restante durata degli esami per assenze  successive alle prove</a:t>
            </a:r>
            <a:r>
              <a:rPr lang="it-IT" sz="2800" dirty="0">
                <a:cs typeface="Trebuchet MS"/>
              </a:rPr>
              <a:t> </a:t>
            </a:r>
            <a:r>
              <a:rPr lang="it-IT" sz="2800" spc="-5" dirty="0" smtClean="0">
                <a:cs typeface="Trebuchet MS"/>
              </a:rPr>
              <a:t>scritte.</a:t>
            </a:r>
            <a:endParaRPr lang="it-IT" sz="2800" dirty="0"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5"/>
              </a:spcBef>
              <a:buFont typeface="Trebuchet MS"/>
              <a:buChar char="•"/>
              <a:tabLst>
                <a:tab pos="354965" algn="l"/>
                <a:tab pos="356235" algn="l"/>
                <a:tab pos="4383405" algn="l"/>
              </a:tabLst>
            </a:pPr>
            <a:r>
              <a:rPr lang="it-IT" sz="2800" spc="-5" dirty="0">
                <a:cs typeface="Trebuchet MS"/>
              </a:rPr>
              <a:t>Per assenze temporanee </a:t>
            </a:r>
            <a:r>
              <a:rPr lang="it-IT" sz="2800" spc="-5" dirty="0" smtClean="0">
                <a:cs typeface="Trebuchet MS"/>
              </a:rPr>
              <a:t>(</a:t>
            </a:r>
            <a:r>
              <a:rPr lang="it-IT" sz="2800" spc="-5" dirty="0" err="1" smtClean="0">
                <a:cs typeface="Trebuchet MS"/>
              </a:rPr>
              <a:t>max</a:t>
            </a:r>
            <a:r>
              <a:rPr lang="it-IT" sz="2800" spc="-5" dirty="0" smtClean="0">
                <a:cs typeface="Trebuchet MS"/>
              </a:rPr>
              <a:t> 1 </a:t>
            </a:r>
            <a:r>
              <a:rPr lang="it-IT" sz="2800" spc="-5" dirty="0">
                <a:cs typeface="Trebuchet MS"/>
              </a:rPr>
              <a:t>g.) di un  commissario o del presidente si può  </a:t>
            </a:r>
            <a:r>
              <a:rPr lang="it-IT" sz="2800" dirty="0">
                <a:cs typeface="Trebuchet MS"/>
              </a:rPr>
              <a:t>procedere se </a:t>
            </a:r>
            <a:r>
              <a:rPr lang="it-IT" sz="2800" spc="-5" dirty="0">
                <a:cs typeface="Trebuchet MS"/>
              </a:rPr>
              <a:t>non è prevista la </a:t>
            </a:r>
            <a:r>
              <a:rPr lang="it-IT" sz="2800" dirty="0">
                <a:cs typeface="Trebuchet MS"/>
              </a:rPr>
              <a:t>presenza  </a:t>
            </a:r>
            <a:r>
              <a:rPr lang="it-IT" sz="2800" spc="-5" dirty="0">
                <a:cs typeface="Trebuchet MS"/>
              </a:rPr>
              <a:t>dell’intera</a:t>
            </a:r>
            <a:r>
              <a:rPr lang="it-IT" sz="2800" spc="70" dirty="0">
                <a:cs typeface="Trebuchet MS"/>
              </a:rPr>
              <a:t> </a:t>
            </a:r>
            <a:r>
              <a:rPr lang="it-IT" sz="2800" spc="-5" dirty="0">
                <a:cs typeface="Trebuchet MS"/>
              </a:rPr>
              <a:t>commissione,	altrimenti</a:t>
            </a:r>
            <a:r>
              <a:rPr lang="it-IT" sz="2800" spc="-50" dirty="0">
                <a:cs typeface="Trebuchet MS"/>
              </a:rPr>
              <a:t> </a:t>
            </a:r>
            <a:r>
              <a:rPr lang="it-IT" sz="2800" spc="-5" dirty="0">
                <a:cs typeface="Trebuchet MS"/>
              </a:rPr>
              <a:t>devono  essere interrotte le operazioni (es. colloquio o  valutazione).</a:t>
            </a:r>
            <a:endParaRPr lang="it-IT" sz="2800" dirty="0">
              <a:cs typeface="Trebuchet MS"/>
            </a:endParaRPr>
          </a:p>
          <a:p>
            <a:pPr algn="just"/>
            <a:endParaRPr lang="it-IT" dirty="0" smtClean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520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Assenze candidati (art.24)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it-IT" sz="2800" dirty="0"/>
              <a:t>Ai candidati che, a seguito di malattia da accertare con visita fiscale o per grave </a:t>
            </a:r>
            <a:r>
              <a:rPr lang="it-IT" sz="2800" dirty="0" smtClean="0"/>
              <a:t>documentato motivo</a:t>
            </a:r>
            <a:r>
              <a:rPr lang="it-IT" sz="2800" dirty="0"/>
              <a:t>, riconosciuto tale dalla commissione, si trovino nell'assoluta </a:t>
            </a:r>
            <a:r>
              <a:rPr lang="it-IT" sz="2800" dirty="0" smtClean="0"/>
              <a:t>impossibilità di </a:t>
            </a:r>
            <a:r>
              <a:rPr lang="it-IT" sz="2800" dirty="0"/>
              <a:t>partecipare alle prove scritte, è data facoltà di sostenere le prove </a:t>
            </a:r>
            <a:r>
              <a:rPr lang="it-IT" sz="2800" dirty="0" smtClean="0"/>
              <a:t>stesse nella </a:t>
            </a:r>
            <a:r>
              <a:rPr lang="it-IT" sz="2800" b="1" dirty="0"/>
              <a:t>sessione suppletiva </a:t>
            </a:r>
            <a:r>
              <a:rPr lang="it-IT" sz="2800" dirty="0"/>
              <a:t>secondo il diario previsto </a:t>
            </a:r>
            <a:r>
              <a:rPr lang="it-IT" sz="2800" dirty="0" smtClean="0"/>
              <a:t>dall’articolo 14, comma </a:t>
            </a:r>
            <a:r>
              <a:rPr lang="it-IT" sz="2800" dirty="0"/>
              <a:t>6; per l'invio e la predisposizione dei testi della prima e seconda prova </a:t>
            </a:r>
            <a:r>
              <a:rPr lang="it-IT" sz="2800" dirty="0" smtClean="0"/>
              <a:t>scrittasi </a:t>
            </a:r>
            <a:r>
              <a:rPr lang="it-IT" sz="2800" dirty="0"/>
              <a:t>seguono le modalità di cui </a:t>
            </a:r>
            <a:r>
              <a:rPr lang="it-IT" sz="2800" dirty="0" smtClean="0"/>
              <a:t>all’ art. 16 dell’O.M.</a:t>
            </a:r>
            <a:endParaRPr lang="it-IT" sz="2800" dirty="0"/>
          </a:p>
          <a:p>
            <a:pPr algn="just"/>
            <a:r>
              <a:rPr lang="it-IT" sz="2800" i="1" dirty="0" smtClean="0"/>
              <a:t>Per altre tipologie di assenze  </a:t>
            </a:r>
            <a:r>
              <a:rPr lang="it-IT" sz="2800" b="1" i="1" dirty="0" smtClean="0"/>
              <a:t>(Sessione  straordinaria )</a:t>
            </a:r>
            <a:r>
              <a:rPr lang="it-IT" sz="2800" i="1" dirty="0" smtClean="0"/>
              <a:t>  cfr. art. 24, comma 4 </a:t>
            </a:r>
            <a:endParaRPr lang="it-IT" sz="2800" i="1" dirty="0">
              <a:latin typeface="Trebuchet MS"/>
              <a:cs typeface="Trebuchet MS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152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 dirty="0" smtClean="0">
                <a:solidFill>
                  <a:srgbClr val="581DFF"/>
                </a:solidFill>
              </a:rPr>
              <a:t>Correzione e Valutazione delle prove scritte (art. 20)</a:t>
            </a:r>
            <a:endParaRPr lang="it-IT" sz="2800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it-IT" sz="1800" dirty="0" smtClean="0"/>
              <a:t> La </a:t>
            </a:r>
            <a:r>
              <a:rPr lang="it-IT" sz="1800" dirty="0"/>
              <a:t>Commissione è tenuta a iniziare la correzione e valutazione delle prove scritte </a:t>
            </a:r>
            <a:r>
              <a:rPr lang="it-IT" sz="1800" b="1" u="sng" dirty="0" smtClean="0"/>
              <a:t>al termine </a:t>
            </a:r>
            <a:r>
              <a:rPr lang="it-IT" sz="1800" b="1" u="sng" dirty="0"/>
              <a:t>della </a:t>
            </a:r>
            <a:r>
              <a:rPr lang="it-IT" sz="1800" b="1" u="sng" dirty="0" smtClean="0"/>
              <a:t>3^ </a:t>
            </a:r>
            <a:r>
              <a:rPr lang="it-IT" sz="1800" b="1" u="sng" dirty="0"/>
              <a:t>prova scritta,</a:t>
            </a:r>
            <a:r>
              <a:rPr lang="it-IT" sz="1800" dirty="0"/>
              <a:t> dedicando un numero di giorni congruo rispetto </a:t>
            </a:r>
            <a:r>
              <a:rPr lang="it-IT" sz="1800" dirty="0" smtClean="0"/>
              <a:t>al numero </a:t>
            </a:r>
            <a:r>
              <a:rPr lang="it-IT" sz="1800" dirty="0"/>
              <a:t>dei candidati da esaminare.</a:t>
            </a:r>
          </a:p>
          <a:p>
            <a:pPr marL="269875" indent="0"/>
            <a:r>
              <a:rPr lang="it-IT" sz="1800" dirty="0"/>
              <a:t>Il punteggio attribuito a ciascuna prova scritta è pubblicato, </a:t>
            </a:r>
            <a:r>
              <a:rPr lang="it-IT" sz="1800" b="1" dirty="0"/>
              <a:t>per </a:t>
            </a:r>
            <a:r>
              <a:rPr lang="it-IT" sz="1800" b="1" u="sng" dirty="0"/>
              <a:t>tutti </a:t>
            </a:r>
            <a:r>
              <a:rPr lang="it-IT" sz="1800" b="1" dirty="0"/>
              <a:t>i candidati </a:t>
            </a:r>
            <a:r>
              <a:rPr lang="it-IT" sz="1800" b="1" dirty="0" smtClean="0"/>
              <a:t>di ciascuna </a:t>
            </a:r>
            <a:r>
              <a:rPr lang="it-IT" sz="1800" b="1" dirty="0"/>
              <a:t>classe</a:t>
            </a:r>
            <a:r>
              <a:rPr lang="it-IT" sz="1800" dirty="0"/>
              <a:t>, </a:t>
            </a:r>
            <a:r>
              <a:rPr lang="it-IT" sz="1800" dirty="0" smtClean="0"/>
              <a:t>nell’albo </a:t>
            </a:r>
            <a:r>
              <a:rPr lang="it-IT" sz="1800" dirty="0"/>
              <a:t>dell’istituto sede della commissione d’esame </a:t>
            </a:r>
            <a:r>
              <a:rPr lang="it-IT" sz="1800" b="1" dirty="0"/>
              <a:t>il giorno precedente la </a:t>
            </a:r>
            <a:r>
              <a:rPr lang="it-IT" sz="1800" b="1" dirty="0" smtClean="0"/>
              <a:t>data fissata </a:t>
            </a:r>
            <a:r>
              <a:rPr lang="it-IT" sz="1800" b="1" dirty="0"/>
              <a:t>per l'inizio dello svolgimento dei colloqui </a:t>
            </a:r>
            <a:r>
              <a:rPr lang="it-IT" sz="1800" dirty="0"/>
              <a:t>(articolo 3, comma 6, della legge </a:t>
            </a:r>
            <a:r>
              <a:rPr lang="it-IT" sz="1800" dirty="0" smtClean="0"/>
              <a:t>10 dicembre </a:t>
            </a:r>
            <a:r>
              <a:rPr lang="it-IT" sz="1800" dirty="0"/>
              <a:t>1997, n. 425). Vanno esclusi dal computo le domeniche e i giorni festivi intermedi</a:t>
            </a:r>
            <a:r>
              <a:rPr lang="it-IT" sz="1800" dirty="0" smtClean="0"/>
              <a:t>.</a:t>
            </a:r>
          </a:p>
          <a:p>
            <a:r>
              <a:rPr lang="it-IT" sz="1800" dirty="0" smtClean="0"/>
              <a:t> </a:t>
            </a:r>
            <a:r>
              <a:rPr lang="it-IT" sz="1800" dirty="0"/>
              <a:t>Le commissioni possono procedere alle correzioni della </a:t>
            </a:r>
            <a:r>
              <a:rPr lang="it-IT" sz="1800" dirty="0" smtClean="0"/>
              <a:t>1^ </a:t>
            </a:r>
            <a:r>
              <a:rPr lang="it-IT" sz="1800" dirty="0"/>
              <a:t>e della </a:t>
            </a:r>
            <a:r>
              <a:rPr lang="it-IT" sz="1800" dirty="0" smtClean="0"/>
              <a:t>2^ prova scritta </a:t>
            </a:r>
            <a:r>
              <a:rPr lang="it-IT" sz="1800" dirty="0"/>
              <a:t>anche </a:t>
            </a:r>
            <a:r>
              <a:rPr lang="it-IT" sz="1800" b="1" dirty="0"/>
              <a:t>operando per aree disciplinari </a:t>
            </a:r>
            <a:r>
              <a:rPr lang="it-IT" sz="1800" dirty="0"/>
              <a:t>secondo il </a:t>
            </a:r>
            <a:r>
              <a:rPr lang="it-IT" sz="1800" dirty="0" smtClean="0"/>
              <a:t>D.M. </a:t>
            </a:r>
            <a:r>
              <a:rPr lang="it-IT" sz="1800" dirty="0"/>
              <a:t>29 </a:t>
            </a:r>
            <a:r>
              <a:rPr lang="it-IT" sz="1800" dirty="0" smtClean="0"/>
              <a:t>maggio 2015</a:t>
            </a:r>
            <a:r>
              <a:rPr lang="it-IT" sz="1800" dirty="0"/>
              <a:t>, n.319, relativo alla “Costituzione delle aree disciplinari finalizzate alla </a:t>
            </a:r>
            <a:r>
              <a:rPr lang="it-IT" sz="1800" dirty="0" smtClean="0"/>
              <a:t>correzione delle </a:t>
            </a:r>
            <a:r>
              <a:rPr lang="it-IT" sz="1800" dirty="0"/>
              <a:t>prove </a:t>
            </a:r>
            <a:r>
              <a:rPr lang="it-IT" sz="1800" dirty="0" smtClean="0"/>
              <a:t>scritte». </a:t>
            </a:r>
            <a:r>
              <a:rPr lang="it-IT" sz="1800" dirty="0"/>
              <a:t>Il </a:t>
            </a:r>
            <a:r>
              <a:rPr lang="it-IT" sz="1800" dirty="0" smtClean="0"/>
              <a:t>D.M. 358/1998 </a:t>
            </a:r>
            <a:r>
              <a:rPr lang="it-IT" sz="1800" dirty="0"/>
              <a:t>è ancora in vigore limitatamente ai corsi sperimentali del previgente </a:t>
            </a:r>
            <a:r>
              <a:rPr lang="it-IT" sz="1800" dirty="0" smtClean="0"/>
              <a:t>ordinamento .</a:t>
            </a:r>
            <a:endParaRPr lang="it-IT" sz="1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506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BES e Casi specifici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it-IT" sz="2000" dirty="0"/>
              <a:t>Per gli allievi  con Bisogni Educativi Speciali (BES), formalmente individuati dal CDC, </a:t>
            </a:r>
            <a:r>
              <a:rPr lang="it-IT" sz="2000" u="sng" dirty="0"/>
              <a:t>La Commissione d’esame</a:t>
            </a:r>
            <a:r>
              <a:rPr lang="it-IT" sz="2000" dirty="0"/>
              <a:t>, sulla base di  quanto previsto</a:t>
            </a:r>
          </a:p>
          <a:p>
            <a:pPr marL="0" lvl="0" indent="0">
              <a:buNone/>
            </a:pPr>
            <a:r>
              <a:rPr lang="it-IT" sz="2000" dirty="0"/>
              <a:t>- Dalla </a:t>
            </a:r>
            <a:r>
              <a:rPr lang="it-IT" sz="2000" b="1" dirty="0"/>
              <a:t>Direttiva 27.12.2012  </a:t>
            </a:r>
            <a:r>
              <a:rPr lang="it-IT" sz="2000" dirty="0"/>
              <a:t>recante Strumenti di intervento per alunni con BES ed organizzazione scolastica per l’inclusione; </a:t>
            </a:r>
          </a:p>
          <a:p>
            <a:pPr marL="448553" lvl="1" indent="0">
              <a:buNone/>
            </a:pPr>
            <a:r>
              <a:rPr lang="it-IT" sz="2000" dirty="0">
                <a:solidFill>
                  <a:schemeClr val="tx1"/>
                </a:solidFill>
              </a:rPr>
              <a:t>Dalla </a:t>
            </a:r>
            <a:r>
              <a:rPr lang="it-IT" sz="2000" b="1" dirty="0">
                <a:solidFill>
                  <a:schemeClr val="tx1"/>
                </a:solidFill>
              </a:rPr>
              <a:t>C.M. n. 8 del 6 marzo  2013 </a:t>
            </a:r>
            <a:r>
              <a:rPr lang="it-IT" sz="2000" dirty="0">
                <a:solidFill>
                  <a:schemeClr val="tx1"/>
                </a:solidFill>
              </a:rPr>
              <a:t>e dalle successive note, di pari oggetto, del </a:t>
            </a:r>
            <a:r>
              <a:rPr lang="it-IT" sz="2000" b="1" dirty="0">
                <a:solidFill>
                  <a:schemeClr val="tx1"/>
                </a:solidFill>
              </a:rPr>
              <a:t>27 giugno 2013 </a:t>
            </a:r>
            <a:r>
              <a:rPr lang="it-IT" sz="2000" dirty="0">
                <a:solidFill>
                  <a:schemeClr val="tx1"/>
                </a:solidFill>
              </a:rPr>
              <a:t>e del </a:t>
            </a:r>
            <a:r>
              <a:rPr lang="it-IT" sz="2000" b="1" dirty="0">
                <a:solidFill>
                  <a:schemeClr val="tx1"/>
                </a:solidFill>
              </a:rPr>
              <a:t>22 novembre 2013; </a:t>
            </a:r>
            <a:endParaRPr lang="it-IT" sz="2000" dirty="0">
              <a:solidFill>
                <a:schemeClr val="tx1"/>
              </a:solidFill>
            </a:endParaRPr>
          </a:p>
          <a:p>
            <a:pPr marL="448553" lvl="1" indent="0">
              <a:buNone/>
            </a:pPr>
            <a:r>
              <a:rPr lang="it-IT" sz="2000" dirty="0">
                <a:solidFill>
                  <a:schemeClr val="tx1"/>
                </a:solidFill>
              </a:rPr>
              <a:t>Esaminati  gli elementi forniti dal CDC , </a:t>
            </a:r>
          </a:p>
          <a:p>
            <a:pPr marL="448553" lvl="1" indent="0">
              <a:buNone/>
            </a:pPr>
            <a:r>
              <a:rPr lang="it-IT" sz="2000" u="sng" dirty="0">
                <a:solidFill>
                  <a:schemeClr val="tx1"/>
                </a:solidFill>
              </a:rPr>
              <a:t>tiene in debita considerazione le specifiche situazioni soggettive, relative ai candidati con BES.</a:t>
            </a:r>
          </a:p>
          <a:p>
            <a:pPr lvl="1"/>
            <a:r>
              <a:rPr lang="it-IT" sz="2000" b="1" u="sng" dirty="0">
                <a:solidFill>
                  <a:schemeClr val="tx1"/>
                </a:solidFill>
              </a:rPr>
              <a:t>In ogni caso, per tali alunni, non è prevista alcuna misura dispensativa in sede di esame, mentre è possibile concedere STRUMENTI COMPENSATIVI , in analogia a quanto previsto per gli allievi con </a:t>
            </a:r>
            <a:r>
              <a:rPr lang="it-IT" sz="2000" b="1" u="sng" dirty="0" smtClean="0">
                <a:solidFill>
                  <a:schemeClr val="tx1"/>
                </a:solidFill>
              </a:rPr>
              <a:t>DSA  (solo se impiegati nel corso dell’anno scolastico )</a:t>
            </a:r>
            <a:endParaRPr lang="it-IT" sz="2000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292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DNL e CLIL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it-IT" sz="2400" dirty="0"/>
              <a:t>L’accertamento del profitto delle DNL  veicolate in LS dovrà, in sede d’esame, mettere gli studenti in condizione di valorizzare il lavoro svolto </a:t>
            </a:r>
            <a:r>
              <a:rPr lang="it-IT" sz="2400"/>
              <a:t>durante </a:t>
            </a:r>
            <a:r>
              <a:rPr lang="it-IT" sz="2400" smtClean="0"/>
              <a:t>l’anno </a:t>
            </a:r>
            <a:r>
              <a:rPr lang="it-IT" sz="2400" dirty="0"/>
              <a:t>scolastico</a:t>
            </a:r>
          </a:p>
          <a:p>
            <a:pPr marL="0" lvl="0" indent="0">
              <a:buNone/>
            </a:pPr>
            <a:r>
              <a:rPr lang="it-IT" sz="2400" u="sng" dirty="0"/>
              <a:t>Tuttavia :</a:t>
            </a:r>
            <a:r>
              <a:rPr lang="it-IT" sz="2400" dirty="0"/>
              <a:t> </a:t>
            </a:r>
            <a:r>
              <a:rPr lang="it-IT" sz="2400" dirty="0">
                <a:solidFill>
                  <a:srgbClr val="FF0000"/>
                </a:solidFill>
              </a:rPr>
              <a:t>Qualora la DNL veicolata in LS costituisca materia oggetto di </a:t>
            </a:r>
            <a:r>
              <a:rPr lang="it-IT" sz="2400" b="1" dirty="0">
                <a:solidFill>
                  <a:srgbClr val="FF0000"/>
                </a:solidFill>
              </a:rPr>
              <a:t>Seconda prova scritta</a:t>
            </a:r>
            <a:r>
              <a:rPr lang="it-IT" sz="2400" dirty="0">
                <a:solidFill>
                  <a:srgbClr val="FF0000"/>
                </a:solidFill>
              </a:rPr>
              <a:t>, stante il carattere nazionale di tale prova, essa non potrà essere svolta in </a:t>
            </a:r>
            <a:r>
              <a:rPr lang="it-IT" sz="2400" dirty="0" smtClean="0">
                <a:solidFill>
                  <a:srgbClr val="FF0000"/>
                </a:solidFill>
              </a:rPr>
              <a:t>LS.</a:t>
            </a:r>
            <a:endParaRPr lang="it-IT" sz="2400" dirty="0">
              <a:solidFill>
                <a:srgbClr val="FF0000"/>
              </a:solidFill>
            </a:endParaRPr>
          </a:p>
          <a:p>
            <a:pPr mar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None/>
            </a:pPr>
            <a:r>
              <a:rPr lang="it-IT" sz="2400" dirty="0"/>
              <a:t>La DNL, veicolata in LS, costituirà oggetto d’esame </a:t>
            </a:r>
          </a:p>
          <a:p>
            <a:pPr mar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None/>
            </a:pPr>
            <a:r>
              <a:rPr lang="it-IT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nella </a:t>
            </a:r>
            <a:r>
              <a:rPr lang="it-IT" sz="2400" u="sng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Terza Prova scritta e nel colloquio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772025"/>
            <a:ext cx="32956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823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4C1DF7"/>
                </a:solidFill>
              </a:rPr>
              <a:t>CLIL-  Disposizioni Prova Orale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744488167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54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2400" dirty="0">
                <a:solidFill>
                  <a:srgbClr val="FF0000"/>
                </a:solidFill>
              </a:rPr>
              <a:t>Voto finale, certificazione, adempimenti conclusivi (art. 26)</a:t>
            </a:r>
            <a:br>
              <a:rPr lang="it-IT" sz="2400" dirty="0">
                <a:solidFill>
                  <a:srgbClr val="FF0000"/>
                </a:solidFill>
              </a:rPr>
            </a:br>
            <a:r>
              <a:rPr lang="it-IT" sz="2400" dirty="0">
                <a:solidFill>
                  <a:srgbClr val="FF0000"/>
                </a:solidFill>
              </a:rPr>
              <a:t>Attribuzione della lode (commi 5 e 6)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26</a:t>
            </a:fld>
            <a:endParaRPr lang="it-IT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224" y="1527175"/>
            <a:ext cx="374904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69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2400" dirty="0" smtClean="0">
                <a:solidFill>
                  <a:srgbClr val="581DFF"/>
                </a:solidFill>
              </a:rPr>
              <a:t>Voto finale, certificazione, adempimenti conclusivi (art. 26)</a:t>
            </a:r>
            <a:br>
              <a:rPr lang="it-IT" sz="2400" dirty="0" smtClean="0">
                <a:solidFill>
                  <a:srgbClr val="581DFF"/>
                </a:solidFill>
              </a:rPr>
            </a:br>
            <a:r>
              <a:rPr lang="it-IT" sz="2400" dirty="0" smtClean="0">
                <a:solidFill>
                  <a:srgbClr val="581DFF"/>
                </a:solidFill>
              </a:rPr>
              <a:t>Attribuzione della lode (commi 5 e 6)</a:t>
            </a:r>
            <a:endParaRPr lang="it-IT" sz="2400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it-IT" dirty="0" smtClean="0"/>
              <a:t>5.  La Commissione, all’</a:t>
            </a:r>
            <a:r>
              <a:rPr lang="it-IT" b="1" dirty="0" smtClean="0"/>
              <a:t>unanimità</a:t>
            </a:r>
            <a:r>
              <a:rPr lang="it-IT" dirty="0" smtClean="0"/>
              <a:t>, </a:t>
            </a:r>
            <a:r>
              <a:rPr lang="it-IT" dirty="0"/>
              <a:t>può </a:t>
            </a:r>
            <a:r>
              <a:rPr lang="it-IT" b="1" u="sng" dirty="0"/>
              <a:t>motivatamente</a:t>
            </a:r>
            <a:r>
              <a:rPr lang="it-IT" dirty="0"/>
              <a:t> attribuire la lode a coloro </a:t>
            </a:r>
            <a:r>
              <a:rPr lang="it-IT" dirty="0" smtClean="0"/>
              <a:t>che conseguono </a:t>
            </a:r>
            <a:r>
              <a:rPr lang="it-IT" dirty="0"/>
              <a:t>il punteggio massimo di 100 punti senza fruire </a:t>
            </a:r>
            <a:r>
              <a:rPr lang="it-IT" dirty="0" smtClean="0"/>
              <a:t>dell’integrazione del </a:t>
            </a:r>
            <a:r>
              <a:rPr lang="it-IT" dirty="0"/>
              <a:t>punteggio, a condizione che:</a:t>
            </a:r>
          </a:p>
          <a:p>
            <a:r>
              <a:rPr lang="it-IT" i="1" dirty="0"/>
              <a:t>a) </a:t>
            </a:r>
            <a:r>
              <a:rPr lang="it-IT" dirty="0"/>
              <a:t>abbiano conseguito il </a:t>
            </a:r>
            <a:r>
              <a:rPr lang="it-IT" b="1" dirty="0"/>
              <a:t>credito scolastico massimo complessivo </a:t>
            </a:r>
            <a:r>
              <a:rPr lang="it-IT" dirty="0"/>
              <a:t>attribuibile </a:t>
            </a:r>
            <a:r>
              <a:rPr lang="it-IT" dirty="0" smtClean="0"/>
              <a:t>senza fruire </a:t>
            </a:r>
            <a:r>
              <a:rPr lang="it-IT" dirty="0"/>
              <a:t>della integrazione di cui all’articolo 11, comma 4, del D.P.R. n</a:t>
            </a:r>
            <a:r>
              <a:rPr lang="it-IT" dirty="0" smtClean="0"/>
              <a:t>. 323/1998</a:t>
            </a:r>
            <a:r>
              <a:rPr lang="it-IT" dirty="0"/>
              <a:t>;</a:t>
            </a:r>
          </a:p>
          <a:p>
            <a:r>
              <a:rPr lang="it-IT" i="1" dirty="0"/>
              <a:t>b) </a:t>
            </a:r>
            <a:r>
              <a:rPr lang="it-IT" dirty="0"/>
              <a:t>abbiano riportato negli scrutini finali relativi alle classi terzultima, penultima </a:t>
            </a:r>
            <a:r>
              <a:rPr lang="it-IT" dirty="0" smtClean="0"/>
              <a:t>e ultima </a:t>
            </a:r>
            <a:r>
              <a:rPr lang="it-IT" dirty="0"/>
              <a:t>solo voti uguali o superiori a otto decimi, ivi compresa la valutazione </a:t>
            </a:r>
            <a:r>
              <a:rPr lang="it-IT" dirty="0" smtClean="0"/>
              <a:t>del comportamento</a:t>
            </a:r>
            <a:r>
              <a:rPr lang="it-IT" dirty="0"/>
              <a:t>.</a:t>
            </a:r>
          </a:p>
          <a:p>
            <a:r>
              <a:rPr lang="it-IT" i="1" dirty="0"/>
              <a:t>c) </a:t>
            </a:r>
            <a:r>
              <a:rPr lang="it-IT" dirty="0"/>
              <a:t>abbiano conseguito il credito scolastico annuale massimo relativo al terzultimo</a:t>
            </a:r>
            <a:r>
              <a:rPr lang="it-IT" dirty="0" smtClean="0"/>
              <a:t>, al </a:t>
            </a:r>
            <a:r>
              <a:rPr lang="it-IT" dirty="0"/>
              <a:t>penultimo e all’ultimo anno con voto unanime del consiglio di classe.</a:t>
            </a:r>
          </a:p>
          <a:p>
            <a:r>
              <a:rPr lang="it-IT" i="1" dirty="0"/>
              <a:t>d) </a:t>
            </a:r>
            <a:r>
              <a:rPr lang="it-IT" dirty="0"/>
              <a:t>abbiano conseguito il punteggio massimo previsto per ogni prova d’esame </a:t>
            </a:r>
            <a:r>
              <a:rPr lang="it-IT" dirty="0" smtClean="0"/>
              <a:t>con voto </a:t>
            </a:r>
            <a:r>
              <a:rPr lang="it-IT" dirty="0"/>
              <a:t>unanime della commissione d’esame</a:t>
            </a:r>
            <a:r>
              <a:rPr lang="it-IT" dirty="0" smtClean="0"/>
              <a:t>.</a:t>
            </a:r>
          </a:p>
          <a:p>
            <a:r>
              <a:rPr lang="it-IT" dirty="0" smtClean="0"/>
              <a:t>6. </a:t>
            </a:r>
            <a:r>
              <a:rPr lang="it-IT" b="1" u="sng" dirty="0" smtClean="0"/>
              <a:t>Criteri in caso di abbreviazione del corso di studi per merito.</a:t>
            </a:r>
            <a:endParaRPr lang="it-IT" b="1" u="sng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975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Vigilanza ispettiva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14293719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reccia a destra 6"/>
          <p:cNvSpPr/>
          <p:nvPr/>
        </p:nvSpPr>
        <p:spPr>
          <a:xfrm>
            <a:off x="4067944" y="330440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675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Ruolo del presidente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355600" marR="5080" indent="-342900" algn="just">
              <a:lnSpc>
                <a:spcPct val="100000"/>
              </a:lnSpc>
              <a:buFont typeface="Trebuchet MS"/>
              <a:buChar char="•"/>
              <a:tabLst>
                <a:tab pos="354965" algn="l"/>
                <a:tab pos="355600" algn="l"/>
              </a:tabLst>
            </a:pP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Autonomia decisionale delle commissioni su  molte questioni, con conseguente assunzione  di</a:t>
            </a:r>
            <a:r>
              <a:rPr lang="it-IT" sz="2800" b="1" spc="-4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responsabilità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469265" algn="just">
              <a:lnSpc>
                <a:spcPts val="2630"/>
              </a:lnSpc>
              <a:spcBef>
                <a:spcPts val="15"/>
              </a:spcBef>
              <a:tabLst>
                <a:tab pos="755015" algn="l"/>
              </a:tabLst>
            </a:pPr>
            <a:r>
              <a:rPr lang="it-IT" sz="24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4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Tutte le decisioni vanno motivate </a:t>
            </a:r>
            <a:r>
              <a:rPr lang="it-IT" sz="24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e</a:t>
            </a:r>
            <a:r>
              <a:rPr lang="it-IT" sz="2400" spc="-5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4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verbalizzate.</a:t>
            </a:r>
          </a:p>
          <a:p>
            <a:pPr marL="469265" algn="just">
              <a:lnSpc>
                <a:spcPts val="2630"/>
              </a:lnSpc>
              <a:spcBef>
                <a:spcPts val="15"/>
              </a:spcBef>
              <a:tabLst>
                <a:tab pos="755015" algn="l"/>
              </a:tabLst>
            </a:pPr>
            <a:endParaRPr lang="it-IT" sz="2400" dirty="0">
              <a:latin typeface="Georgia" panose="02040502050405020303" pitchFamily="18" charset="0"/>
              <a:cs typeface="Trebuchet MS"/>
            </a:endParaRPr>
          </a:p>
          <a:p>
            <a:pPr marL="355600" indent="-342900" algn="just">
              <a:lnSpc>
                <a:spcPts val="3110"/>
              </a:lnSpc>
              <a:buFont typeface="Trebuchet MS"/>
              <a:buChar char="•"/>
              <a:tabLst>
                <a:tab pos="354965" algn="l"/>
                <a:tab pos="356235" algn="l"/>
              </a:tabLst>
            </a:pP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Importanza del ruolo del</a:t>
            </a:r>
            <a:r>
              <a:rPr lang="it-IT" sz="2800" b="1" spc="3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presidente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469265" algn="just">
              <a:lnSpc>
                <a:spcPts val="2630"/>
              </a:lnSpc>
              <a:spcBef>
                <a:spcPts val="20"/>
              </a:spcBef>
              <a:tabLst>
                <a:tab pos="755015" algn="l"/>
              </a:tabLst>
            </a:pPr>
            <a:r>
              <a:rPr lang="it-IT" sz="24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4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Varie competenze esplicitamente descritte</a:t>
            </a:r>
            <a:r>
              <a:rPr lang="it-IT" sz="2400" spc="-4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4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dall’OM</a:t>
            </a:r>
          </a:p>
          <a:p>
            <a:pPr marL="469265" algn="just">
              <a:lnSpc>
                <a:spcPts val="2630"/>
              </a:lnSpc>
              <a:spcBef>
                <a:spcPts val="20"/>
              </a:spcBef>
              <a:tabLst>
                <a:tab pos="755015" algn="l"/>
              </a:tabLst>
            </a:pPr>
            <a:endParaRPr lang="it-IT" sz="2400" dirty="0">
              <a:latin typeface="Georgia" panose="02040502050405020303" pitchFamily="18" charset="0"/>
              <a:cs typeface="Trebuchet MS"/>
            </a:endParaRPr>
          </a:p>
          <a:p>
            <a:pPr marL="355600" marR="264795" indent="-342900" algn="just">
              <a:lnSpc>
                <a:spcPts val="3130"/>
              </a:lnSpc>
              <a:spcBef>
                <a:spcPts val="85"/>
              </a:spcBef>
              <a:buFont typeface="Trebuchet MS"/>
              <a:buChar char="•"/>
              <a:tabLst>
                <a:tab pos="354965" algn="l"/>
                <a:tab pos="356235" algn="l"/>
                <a:tab pos="1925320" algn="l"/>
              </a:tabLst>
            </a:pP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OM </a:t>
            </a:r>
            <a:r>
              <a:rPr lang="it-IT" sz="28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2018 (art</a:t>
            </a: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.</a:t>
            </a:r>
            <a:r>
              <a:rPr lang="it-IT" sz="2800" b="1" spc="2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14 comma 9): </a:t>
            </a:r>
            <a:endParaRPr lang="it-IT" sz="2800" b="1" spc="-5" dirty="0">
              <a:solidFill>
                <a:srgbClr val="00009A"/>
              </a:solidFill>
              <a:latin typeface="Georgia" panose="02040502050405020303" pitchFamily="18" charset="0"/>
              <a:cs typeface="Trebuchet MS"/>
            </a:endParaRPr>
          </a:p>
          <a:p>
            <a:pPr marL="0" marR="264795" indent="0" algn="ctr">
              <a:lnSpc>
                <a:spcPts val="3130"/>
              </a:lnSpc>
              <a:spcBef>
                <a:spcPts val="85"/>
              </a:spcBef>
              <a:buNone/>
              <a:tabLst>
                <a:tab pos="354965" algn="l"/>
                <a:tab pos="356235" algn="l"/>
                <a:tab pos="1925320" algn="l"/>
              </a:tabLst>
            </a:pPr>
            <a:r>
              <a:rPr lang="it-IT" sz="28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« Il </a:t>
            </a: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Presidente</a:t>
            </a:r>
            <a:r>
              <a:rPr lang="it-IT" sz="2800" b="1" spc="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della commissione  adotterà le necessarie misure organizzative  per quanto non</a:t>
            </a:r>
            <a:r>
              <a:rPr lang="it-IT" sz="2800" b="1" spc="-2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previsto»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198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Vigilanza Ispettiva Livorno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8503920" cy="4572000"/>
          </a:xfrm>
        </p:spPr>
        <p:txBody>
          <a:bodyPr>
            <a:normAutofit/>
          </a:bodyPr>
          <a:lstStyle/>
          <a:p>
            <a:endParaRPr lang="it-IT" sz="2800" dirty="0" smtClean="0"/>
          </a:p>
          <a:p>
            <a:pPr marL="0" indent="0">
              <a:buNone/>
            </a:pPr>
            <a:r>
              <a:rPr lang="it-IT" sz="2800" dirty="0" smtClean="0"/>
              <a:t>Dirigente Tecnico Anna Pezzati</a:t>
            </a:r>
          </a:p>
          <a:p>
            <a:pPr marL="0" indent="0">
              <a:buNone/>
            </a:pPr>
            <a:endParaRPr lang="it-IT" sz="2800" dirty="0"/>
          </a:p>
          <a:p>
            <a:pPr marL="0" indent="0">
              <a:buNone/>
            </a:pPr>
            <a:r>
              <a:rPr lang="it-IT" sz="2800" dirty="0"/>
              <a:t>e</a:t>
            </a:r>
            <a:r>
              <a:rPr lang="it-IT" sz="2800" dirty="0" smtClean="0"/>
              <a:t>-mail di riferimento :</a:t>
            </a:r>
          </a:p>
          <a:p>
            <a:pPr marL="0" indent="0">
              <a:buNone/>
            </a:pPr>
            <a:r>
              <a:rPr lang="it-IT" sz="2800" dirty="0" smtClean="0">
                <a:hlinkClick r:id="rId2"/>
              </a:rPr>
              <a:t>anna.pezzati@istruzione.it</a:t>
            </a:r>
            <a:endParaRPr lang="it-IT" sz="2800" dirty="0" smtClean="0"/>
          </a:p>
          <a:p>
            <a:pPr marL="0" indent="0">
              <a:buNone/>
            </a:pPr>
            <a:endParaRPr lang="it-IT" sz="2800" dirty="0" smtClean="0"/>
          </a:p>
          <a:p>
            <a:pPr marL="0" indent="0">
              <a:buNone/>
            </a:pPr>
            <a:r>
              <a:rPr lang="it-IT" sz="2800" dirty="0" smtClean="0"/>
              <a:t>Riferimento telefonico:</a:t>
            </a:r>
            <a:r>
              <a:rPr lang="it-IT" sz="2800" dirty="0"/>
              <a:t>	</a:t>
            </a:r>
            <a:r>
              <a:rPr lang="it-IT" sz="2800" dirty="0" smtClean="0"/>
              <a:t> 346.4143208</a:t>
            </a:r>
          </a:p>
          <a:p>
            <a:endParaRPr lang="it-IT" sz="2600" dirty="0"/>
          </a:p>
          <a:p>
            <a:endParaRPr lang="it-IT" sz="2600" dirty="0"/>
          </a:p>
          <a:p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515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581DFF"/>
                </a:solidFill>
              </a:rPr>
              <a:t>Indicazioni operative sul ruolo del presidente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buNone/>
              <a:tabLst>
                <a:tab pos="354965" algn="l"/>
              </a:tabLst>
            </a:pP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endParaRPr lang="it-IT" sz="2400" dirty="0">
              <a:latin typeface="Georgia" panose="02040502050405020303" pitchFamily="18" charset="0"/>
              <a:cs typeface="Trebuchet MS"/>
            </a:endParaRPr>
          </a:p>
          <a:p>
            <a:pPr marL="355600" indent="-342900" algn="just">
              <a:lnSpc>
                <a:spcPct val="100000"/>
              </a:lnSpc>
              <a:spcBef>
                <a:spcPts val="5"/>
              </a:spcBef>
              <a:buFont typeface="Trebuchet MS"/>
              <a:buChar char="•"/>
              <a:tabLst>
                <a:tab pos="354965" algn="l"/>
                <a:tab pos="355600" algn="l"/>
              </a:tabLst>
            </a:pP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Assicura l’efficienza e l’efficacia dei</a:t>
            </a:r>
            <a:r>
              <a:rPr lang="it-IT" sz="2800" b="1" spc="8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lavori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194945" indent="0" algn="just">
              <a:lnSpc>
                <a:spcPts val="2630"/>
              </a:lnSpc>
              <a:spcBef>
                <a:spcPts val="15"/>
              </a:spcBef>
              <a:buNone/>
              <a:tabLst>
                <a:tab pos="755015" algn="l"/>
              </a:tabLst>
            </a:pPr>
            <a:r>
              <a:rPr lang="it-IT" sz="24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4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(gestione dei</a:t>
            </a:r>
            <a:r>
              <a:rPr lang="it-IT" sz="2400" spc="-9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4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tempi);</a:t>
            </a:r>
            <a:endParaRPr lang="it-IT" sz="2400" dirty="0">
              <a:latin typeface="Georgia" panose="02040502050405020303" pitchFamily="18" charset="0"/>
              <a:cs typeface="Trebuchet MS"/>
            </a:endParaRPr>
          </a:p>
          <a:p>
            <a:pPr marL="355600" indent="-342900" algn="just">
              <a:lnSpc>
                <a:spcPts val="3110"/>
              </a:lnSpc>
              <a:buFont typeface="Trebuchet MS"/>
              <a:buChar char="•"/>
              <a:tabLst>
                <a:tab pos="354965" algn="l"/>
                <a:tab pos="356235" algn="l"/>
              </a:tabLst>
            </a:pP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Garantisce la collegialità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469265" algn="just">
              <a:lnSpc>
                <a:spcPts val="2630"/>
              </a:lnSpc>
              <a:spcBef>
                <a:spcPts val="20"/>
              </a:spcBef>
              <a:tabLst>
                <a:tab pos="755015" algn="l"/>
              </a:tabLst>
            </a:pPr>
            <a:r>
              <a:rPr lang="it-IT" sz="24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4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(attribuzione dei punteggi,</a:t>
            </a:r>
            <a:r>
              <a:rPr lang="it-IT" sz="2400" spc="-6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4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valutazione,…);</a:t>
            </a:r>
            <a:endParaRPr lang="it-IT" sz="2400" dirty="0">
              <a:latin typeface="Georgia" panose="02040502050405020303" pitchFamily="18" charset="0"/>
              <a:cs typeface="Trebuchet MS"/>
            </a:endParaRPr>
          </a:p>
          <a:p>
            <a:pPr marL="355600" marR="94615" indent="-342900" algn="just">
              <a:lnSpc>
                <a:spcPts val="3120"/>
              </a:lnSpc>
              <a:spcBef>
                <a:spcPts val="95"/>
              </a:spcBef>
              <a:buFont typeface="Trebuchet MS"/>
              <a:buChar char="•"/>
              <a:tabLst>
                <a:tab pos="354965" algn="l"/>
                <a:tab pos="356235" algn="l"/>
              </a:tabLst>
            </a:pP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Promuove le condizioni di un clima  collaborativo tra i membri della</a:t>
            </a:r>
            <a:r>
              <a:rPr lang="it-IT" sz="2800" b="1" spc="6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commissione;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  <a:tabLst>
                <a:tab pos="354965" algn="l"/>
                <a:tab pos="356235" algn="l"/>
              </a:tabLst>
            </a:pP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0" marR="5080" indent="0" algn="ctr">
              <a:lnSpc>
                <a:spcPct val="100000"/>
              </a:lnSpc>
              <a:spcBef>
                <a:spcPts val="5"/>
              </a:spcBef>
              <a:buNone/>
              <a:tabLst>
                <a:tab pos="354965" algn="l"/>
                <a:tab pos="356235" algn="l"/>
                <a:tab pos="4168140" algn="l"/>
                <a:tab pos="4269740" algn="l"/>
              </a:tabLst>
            </a:pPr>
            <a:r>
              <a:rPr lang="it-IT" sz="2800" b="1" spc="-5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È LA</a:t>
            </a:r>
            <a:r>
              <a:rPr lang="it-IT" sz="2800" b="1" spc="40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FIGURA</a:t>
            </a:r>
            <a:r>
              <a:rPr lang="it-IT" sz="2800" b="1" spc="15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CENTRALE </a:t>
            </a:r>
            <a:r>
              <a:rPr lang="it-IT" sz="2800" b="1" spc="-5" dirty="0" smtClean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CHE ASSICURA IL </a:t>
            </a:r>
            <a:r>
              <a:rPr lang="it-IT" sz="2800" b="1" spc="-80" dirty="0" smtClean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BUON  FUNZIONAMENTO</a:t>
            </a:r>
            <a:r>
              <a:rPr lang="it-IT" sz="2800" b="1" spc="60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DELLE OPERAZIONI</a:t>
            </a:r>
            <a:r>
              <a:rPr lang="it-IT" sz="2800" b="1" spc="-45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b="1" spc="-5" dirty="0" smtClean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D’ESAME</a:t>
            </a:r>
            <a:endParaRPr lang="it-IT" dirty="0">
              <a:latin typeface="Georgia" panose="02040502050405020303" pitchFamily="18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866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>
                <a:solidFill>
                  <a:srgbClr val="581DFF"/>
                </a:solidFill>
              </a:rPr>
              <a:t>Aspetti importanti ai quali prestare attenzion</a:t>
            </a:r>
            <a:r>
              <a:rPr lang="it-IT" dirty="0"/>
              <a:t>e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552728" cy="4892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620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Riunione preliminare (art. 15)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355440" marR="425262" indent="-342748">
              <a:buFont typeface="Trebuchet MS"/>
              <a:buChar char="•"/>
              <a:tabLst>
                <a:tab pos="354807" algn="l"/>
                <a:tab pos="355440" algn="l"/>
              </a:tabLst>
            </a:pPr>
            <a:r>
              <a:rPr lang="it-IT" sz="32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Impostare </a:t>
            </a:r>
            <a:r>
              <a:rPr lang="it-IT" sz="32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bene il  lavoro per evitare contenziosi e potenziali  </a:t>
            </a:r>
            <a:r>
              <a:rPr lang="it-IT" sz="32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irregolarità</a:t>
            </a:r>
            <a:endParaRPr lang="it-IT" sz="3200" dirty="0">
              <a:latin typeface="Georgia" panose="02040502050405020303" pitchFamily="18" charset="0"/>
              <a:cs typeface="Trebuchet MS"/>
            </a:endParaRPr>
          </a:p>
          <a:p>
            <a:pPr marL="194737" indent="0">
              <a:spcBef>
                <a:spcPts val="15"/>
              </a:spcBef>
              <a:buNone/>
              <a:tabLst>
                <a:tab pos="754679" algn="l"/>
              </a:tabLst>
            </a:pP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Vicepresidente </a:t>
            </a: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e</a:t>
            </a:r>
            <a:r>
              <a:rPr lang="it-IT" sz="2800" spc="-9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segretario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194737" indent="0">
              <a:lnSpc>
                <a:spcPts val="2635"/>
              </a:lnSpc>
              <a:buNone/>
              <a:tabLst>
                <a:tab pos="754679" algn="l"/>
              </a:tabLst>
            </a:pP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Incompatibilità interni ed</a:t>
            </a:r>
            <a:r>
              <a:rPr lang="it-IT" sz="2800" spc="-8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esterni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194737" indent="0">
              <a:lnSpc>
                <a:spcPts val="2635"/>
              </a:lnSpc>
              <a:buNone/>
              <a:tabLst>
                <a:tab pos="754679" algn="l"/>
              </a:tabLst>
            </a:pP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Esame della documentazione </a:t>
            </a: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/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eventuali</a:t>
            </a:r>
            <a:r>
              <a:rPr lang="it-IT" sz="2800" spc="-6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irregolarità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194737" indent="0">
              <a:buNone/>
              <a:tabLst>
                <a:tab pos="754679" algn="l"/>
              </a:tabLst>
            </a:pP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Argomento di inizio del</a:t>
            </a:r>
            <a:r>
              <a:rPr lang="it-IT" sz="2800" spc="-7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colloquio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179388" marR="253252" indent="0">
              <a:buNone/>
              <a:tabLst>
                <a:tab pos="754679" algn="l"/>
              </a:tabLst>
            </a:pP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Criteri di correzione </a:t>
            </a: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e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valutazione, anche</a:t>
            </a:r>
            <a:r>
              <a:rPr lang="it-IT" sz="2800" spc="-5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per</a:t>
            </a:r>
            <a:r>
              <a:rPr lang="it-IT" sz="2800" spc="-1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aree  </a:t>
            </a:r>
            <a:r>
              <a:rPr lang="it-IT" sz="28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disciplinari</a:t>
            </a:r>
            <a:r>
              <a:rPr lang="it-IT" sz="2800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</a:t>
            </a:r>
          </a:p>
          <a:p>
            <a:pPr marL="0" marR="253252" indent="0">
              <a:buNone/>
              <a:tabLst>
                <a:tab pos="754679" algn="l"/>
              </a:tabLst>
            </a:pPr>
            <a:r>
              <a:rPr lang="it-IT" sz="28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 </a:t>
            </a:r>
            <a:r>
              <a:rPr lang="it-IT" sz="2800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</a:t>
            </a:r>
            <a:r>
              <a:rPr lang="it-IT" sz="28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Criteri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per bonus </a:t>
            </a: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e</a:t>
            </a:r>
            <a:r>
              <a:rPr lang="it-IT" sz="2800" spc="-8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lode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355440" indent="-342748">
              <a:lnSpc>
                <a:spcPts val="3110"/>
              </a:lnSpc>
              <a:buFont typeface="Trebuchet MS"/>
              <a:buChar char="•"/>
              <a:tabLst>
                <a:tab pos="354807" algn="l"/>
                <a:tab pos="356078" algn="l"/>
              </a:tabLst>
            </a:pPr>
            <a:r>
              <a:rPr lang="it-IT" sz="32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Alcune decisioni possono essere</a:t>
            </a:r>
            <a:r>
              <a:rPr lang="it-IT" sz="3200" b="1" spc="5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32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posticipate</a:t>
            </a:r>
            <a:endParaRPr lang="it-IT" sz="3200" dirty="0">
              <a:latin typeface="Georgia" panose="02040502050405020303" pitchFamily="18" charset="0"/>
              <a:cs typeface="Trebuchet MS"/>
            </a:endParaRPr>
          </a:p>
          <a:p>
            <a:pPr marL="194737" indent="0">
              <a:spcBef>
                <a:spcPts val="15"/>
              </a:spcBef>
              <a:buNone/>
              <a:tabLst>
                <a:tab pos="754679" algn="l"/>
              </a:tabLst>
            </a:pP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	</a:t>
            </a:r>
            <a:r>
              <a:rPr lang="it-IT" sz="2800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(</a:t>
            </a:r>
            <a:r>
              <a:rPr lang="it-IT" sz="28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Come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previsto</a:t>
            </a:r>
            <a:r>
              <a:rPr lang="it-IT" sz="2800" spc="-7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dall’OM)</a:t>
            </a:r>
            <a:endParaRPr lang="it-IT" dirty="0">
              <a:latin typeface="Georgia" panose="02040502050405020303" pitchFamily="18" charset="0"/>
            </a:endParaRPr>
          </a:p>
        </p:txBody>
      </p:sp>
      <p:sp>
        <p:nvSpPr>
          <p:cNvPr id="6" name="Freccia a destra 5"/>
          <p:cNvSpPr/>
          <p:nvPr/>
        </p:nvSpPr>
        <p:spPr>
          <a:xfrm>
            <a:off x="6300192" y="553665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246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581DFF"/>
                </a:solidFill>
              </a:rPr>
              <a:t>Riunione preliminare (art.  15 )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Clr>
                <a:srgbClr val="D16349"/>
              </a:buClr>
            </a:pPr>
            <a:r>
              <a:rPr lang="it-IT" sz="24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Comma 6: Non escludere i candidati: I presidenti  hanno il dovere di porre la riserva in presenza di irregolarità </a:t>
            </a:r>
            <a:r>
              <a:rPr lang="it-IT" sz="2400" b="1" spc="-5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insanabili </a:t>
            </a:r>
            <a:r>
              <a:rPr lang="it-IT" sz="2400" b="1" spc="-5" dirty="0">
                <a:solidFill>
                  <a:srgbClr val="581DFF"/>
                </a:solidFill>
                <a:latin typeface="Georgia" panose="02040502050405020303" pitchFamily="18" charset="0"/>
                <a:cs typeface="Trebuchet MS"/>
              </a:rPr>
              <a:t>( </a:t>
            </a:r>
            <a:r>
              <a:rPr lang="it-IT" sz="24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fare  proseguire l’esame con</a:t>
            </a:r>
            <a:r>
              <a:rPr lang="it-IT" sz="2400" b="1" spc="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4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riserva): «</a:t>
            </a:r>
            <a:r>
              <a:rPr lang="it-IT" sz="2400" dirty="0">
                <a:solidFill>
                  <a:prstClr val="black"/>
                </a:solidFill>
              </a:rPr>
              <a:t>Il Presidente della commissione, qualora, in sede di esame della documentazione relativa a ciascun candidato, rilevi irregolarità insanabili, provvede a darne tempestiva comunicazione al Ministero cui compete, ai sensi dell'articolo 95 del regio decreto 4 maggio 1925, n. 653, l'adozione dei relativi provvedimenti. In tal caso i candidati sostengono le prove d'esame con riserva.»</a:t>
            </a:r>
            <a:r>
              <a:rPr lang="it-IT" sz="24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.</a:t>
            </a:r>
            <a:endParaRPr lang="it-IT" sz="2400" dirty="0">
              <a:solidFill>
                <a:prstClr val="black"/>
              </a:solidFill>
              <a:latin typeface="Georgia" panose="02040502050405020303" pitchFamily="18" charset="0"/>
              <a:cs typeface="Trebuchet MS"/>
            </a:endParaRPr>
          </a:p>
          <a:p>
            <a:pPr marL="469265" lvl="0">
              <a:lnSpc>
                <a:spcPts val="2630"/>
              </a:lnSpc>
              <a:spcBef>
                <a:spcPts val="20"/>
              </a:spcBef>
              <a:buClr>
                <a:srgbClr val="D16349"/>
              </a:buClr>
              <a:tabLst>
                <a:tab pos="755015" algn="l"/>
              </a:tabLst>
            </a:pPr>
            <a:r>
              <a:rPr lang="it-IT" sz="24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Comma 7: Richiesta al DS dell’Istituto o al  candidato per le irregolarità</a:t>
            </a:r>
            <a:r>
              <a:rPr lang="it-IT" sz="2400" b="1" spc="3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400" b="1" spc="-5" dirty="0">
                <a:solidFill>
                  <a:srgbClr val="FF0000"/>
                </a:solidFill>
                <a:latin typeface="Georgia" panose="02040502050405020303" pitchFamily="18" charset="0"/>
                <a:cs typeface="Trebuchet MS"/>
              </a:rPr>
              <a:t>sanabili.</a:t>
            </a:r>
            <a:endParaRPr lang="it-IT" sz="2400" dirty="0">
              <a:solidFill>
                <a:prstClr val="black"/>
              </a:solidFill>
              <a:latin typeface="Georgia" panose="02040502050405020303" pitchFamily="18" charset="0"/>
              <a:cs typeface="Trebuchet MS"/>
            </a:endParaRPr>
          </a:p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365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rgbClr val="581DFF"/>
                </a:solidFill>
              </a:rPr>
              <a:t>Verbalizzazione (art. 25)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sz="2800" dirty="0" smtClean="0"/>
              <a:t>1.La </a:t>
            </a:r>
            <a:r>
              <a:rPr lang="it-IT" sz="2800" dirty="0"/>
              <a:t>commissione verbalizza tutte le attività che caratterizzano lo svolgimento </a:t>
            </a:r>
            <a:r>
              <a:rPr lang="it-IT" sz="2800" dirty="0" smtClean="0"/>
              <a:t>dell'esame nonché </a:t>
            </a:r>
            <a:r>
              <a:rPr lang="it-IT" sz="2800" dirty="0"/>
              <a:t>l'andamento e le risultanze delle operazioni di esame riferite a </a:t>
            </a:r>
            <a:r>
              <a:rPr lang="it-IT" sz="2800" dirty="0" smtClean="0"/>
              <a:t>ciascun candidato</a:t>
            </a:r>
            <a:r>
              <a:rPr lang="it-IT" sz="2800" dirty="0"/>
              <a:t>.</a:t>
            </a:r>
          </a:p>
          <a:p>
            <a:r>
              <a:rPr lang="it-IT" sz="2800" dirty="0"/>
              <a:t>2. La verbalizzazione deve descrivere sinteticamente ma fedelmente le attività </a:t>
            </a:r>
            <a:r>
              <a:rPr lang="it-IT" sz="2800" dirty="0" smtClean="0"/>
              <a:t>della commissione </a:t>
            </a:r>
            <a:r>
              <a:rPr lang="it-IT" sz="2800" dirty="0"/>
              <a:t>e chiarire le ragioni per le quali si perviene a determinate decisioni, </a:t>
            </a:r>
            <a:r>
              <a:rPr lang="it-IT" sz="2800" dirty="0" smtClean="0"/>
              <a:t>in modo </a:t>
            </a:r>
            <a:r>
              <a:rPr lang="it-IT" sz="2800" dirty="0"/>
              <a:t>che il lavoro di ciascuna commissione possa risultare </a:t>
            </a:r>
            <a:r>
              <a:rPr lang="it-IT" sz="2800" b="1" dirty="0"/>
              <a:t>trasparente</a:t>
            </a:r>
            <a:r>
              <a:rPr lang="it-IT" sz="2800" dirty="0"/>
              <a:t> in tutte le</a:t>
            </a:r>
          </a:p>
          <a:p>
            <a:pPr marL="265113" indent="0">
              <a:buNone/>
            </a:pPr>
            <a:r>
              <a:rPr lang="it-IT" sz="2800" dirty="0" smtClean="0"/>
              <a:t>sue </a:t>
            </a:r>
            <a:r>
              <a:rPr lang="it-IT" sz="2800" dirty="0"/>
              <a:t>fasi e nella sua interezza e </a:t>
            </a:r>
            <a:r>
              <a:rPr lang="it-IT" sz="2800" b="1" u="sng" dirty="0"/>
              <a:t>che le deliberazioni adottate siano </a:t>
            </a:r>
            <a:r>
              <a:rPr lang="it-IT" sz="2800" b="1" u="sng" dirty="0" smtClean="0"/>
              <a:t> pienamente e congruamente </a:t>
            </a:r>
            <a:r>
              <a:rPr lang="it-IT" sz="2800" b="1" u="sng" dirty="0"/>
              <a:t>motivate.</a:t>
            </a:r>
          </a:p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971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Commissione </a:t>
            </a:r>
            <a:r>
              <a:rPr lang="it-IT" dirty="0">
                <a:solidFill>
                  <a:srgbClr val="581DFF"/>
                </a:solidFill>
              </a:rPr>
              <a:t>WEB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4908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/>
          <p:cNvSpPr/>
          <p:nvPr/>
        </p:nvSpPr>
        <p:spPr>
          <a:xfrm>
            <a:off x="1043608" y="1628800"/>
            <a:ext cx="58143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 </a:t>
            </a:r>
            <a:r>
              <a:rPr lang="it-IT" sz="2400" dirty="0"/>
              <a:t>La Commissione, nella compilazione dei verbali, utilizzerà, di norma, l’applicativo </a:t>
            </a:r>
            <a:r>
              <a:rPr lang="it-IT" sz="2400" b="1" dirty="0">
                <a:solidFill>
                  <a:srgbClr val="581DFF"/>
                </a:solidFill>
              </a:rPr>
              <a:t>“Commissione web» </a:t>
            </a:r>
            <a:r>
              <a:rPr lang="it-IT" sz="2400" dirty="0"/>
              <a:t>che permette una più completa ed agevole verbalizzazione di  tutte le fasi di svolgimento dell’esame.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015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Terza Prova scritta (art. 19)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26310657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026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Correzione prove scritte (art. 20)*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 marL="179388" indent="-166688" algn="just">
              <a:lnSpc>
                <a:spcPct val="100000"/>
              </a:lnSpc>
              <a:buFont typeface="Trebuchet MS"/>
              <a:buChar char="•"/>
            </a:pPr>
            <a:r>
              <a:rPr lang="it-IT" sz="3200" b="1" spc="-5" dirty="0" smtClean="0">
                <a:solidFill>
                  <a:srgbClr val="00009A"/>
                </a:solidFill>
                <a:latin typeface="Trebuchet MS"/>
                <a:cs typeface="Trebuchet MS"/>
              </a:rPr>
              <a:t>1</a:t>
            </a:r>
            <a:r>
              <a:rPr lang="it-IT" sz="32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.</a:t>
            </a:r>
            <a:r>
              <a:rPr lang="it-IT" sz="29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La 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commissione </a:t>
            </a:r>
            <a:r>
              <a:rPr lang="it-IT" sz="29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è 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tenuta ad </a:t>
            </a:r>
            <a:r>
              <a:rPr lang="it-IT" sz="29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iniziare la correzione</a:t>
            </a:r>
            <a:r>
              <a:rPr lang="it-IT" sz="2900" b="1" spc="-4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900" b="1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e</a:t>
            </a:r>
            <a:r>
              <a:rPr lang="it-IT" sz="2900" b="1" spc="-1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9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la  valutazione 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delle prove scritte al termine della terza  prova</a:t>
            </a:r>
            <a:r>
              <a:rPr lang="it-IT" sz="2900" spc="-9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9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scritta </a:t>
            </a:r>
            <a:r>
              <a:rPr lang="it-IT" sz="2900" u="sng" dirty="0">
                <a:latin typeface="Georgia" panose="02040502050405020303" pitchFamily="18" charset="0"/>
              </a:rPr>
              <a:t>dedicando un numero di giorni congruo rispetto </a:t>
            </a:r>
            <a:r>
              <a:rPr lang="it-IT" sz="2900" u="sng" dirty="0" smtClean="0">
                <a:latin typeface="Georgia" panose="02040502050405020303" pitchFamily="18" charset="0"/>
              </a:rPr>
              <a:t>al numero </a:t>
            </a:r>
            <a:r>
              <a:rPr lang="it-IT" sz="2900" u="sng" dirty="0">
                <a:latin typeface="Georgia" panose="02040502050405020303" pitchFamily="18" charset="0"/>
              </a:rPr>
              <a:t>dei candidati da esaminare.</a:t>
            </a:r>
            <a:endParaRPr lang="it-IT" sz="2900" u="sng" dirty="0">
              <a:latin typeface="Georgia" panose="02040502050405020303" pitchFamily="18" charset="0"/>
              <a:cs typeface="Trebuchet MS"/>
            </a:endParaRPr>
          </a:p>
          <a:p>
            <a:pPr marL="179388" indent="-166688" algn="just">
              <a:lnSpc>
                <a:spcPts val="2635"/>
              </a:lnSpc>
            </a:pPr>
            <a:r>
              <a:rPr lang="it-IT" sz="2900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5.</a:t>
            </a:r>
            <a:r>
              <a:rPr lang="it-IT" sz="29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	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La </a:t>
            </a:r>
            <a:r>
              <a:rPr lang="it-IT" sz="29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pubblicazione </a:t>
            </a:r>
            <a:r>
              <a:rPr lang="it-IT" sz="29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è 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fissata, per tutti </a:t>
            </a:r>
            <a:r>
              <a:rPr lang="it-IT" sz="29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 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candidati</a:t>
            </a:r>
            <a:r>
              <a:rPr lang="it-IT" sz="2900" spc="-6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9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di ciascuna 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classe, </a:t>
            </a:r>
            <a:r>
              <a:rPr lang="it-IT" sz="29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il giorno precedente 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la data fissata  per lo svolgimento dei</a:t>
            </a:r>
            <a:r>
              <a:rPr lang="it-IT" sz="2900" spc="-7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colloqui </a:t>
            </a:r>
            <a:r>
              <a:rPr lang="it-IT" sz="29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(esclusi dal computo domeniche e giorni festivi intermedi).</a:t>
            </a:r>
          </a:p>
          <a:p>
            <a:pPr marL="179388" indent="-166688" algn="just">
              <a:lnSpc>
                <a:spcPts val="2635"/>
              </a:lnSpc>
            </a:pPr>
            <a:r>
              <a:rPr lang="it-IT" sz="2900" b="1" u="sng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NOVITA’: «La Commissione d’esame,  nel determinare il calendario delle operazioni , delibera se la pubblicazione debba avvenire congiuntamente o distintamente per ciascuna classe/commissione»</a:t>
            </a:r>
            <a:endParaRPr lang="it-IT" sz="2900" b="1" u="sng" dirty="0">
              <a:latin typeface="Georgia" panose="02040502050405020303" pitchFamily="18" charset="0"/>
              <a:cs typeface="Trebuchet MS"/>
            </a:endParaRPr>
          </a:p>
          <a:p>
            <a:pPr marL="179388" marR="894080" indent="-166688" algn="just">
              <a:lnSpc>
                <a:spcPct val="100000"/>
              </a:lnSpc>
            </a:pPr>
            <a:r>
              <a:rPr lang="it-IT" sz="2900" dirty="0" smtClean="0">
                <a:latin typeface="Georgia" panose="02040502050405020303" pitchFamily="18" charset="0"/>
                <a:cs typeface="Trebuchet MS"/>
              </a:rPr>
              <a:t>7. </a:t>
            </a:r>
            <a:r>
              <a:rPr lang="it-IT" sz="29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Organizzazione </a:t>
            </a:r>
            <a:r>
              <a:rPr lang="it-IT" sz="29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per aree</a:t>
            </a:r>
            <a:r>
              <a:rPr lang="it-IT" sz="2900" b="1" spc="3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9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disciplinari (D.M. 319/2015)</a:t>
            </a:r>
            <a:endParaRPr lang="it-IT" sz="2900" dirty="0">
              <a:latin typeface="Georgia" panose="02040502050405020303" pitchFamily="18" charset="0"/>
              <a:cs typeface="Trebuchet MS"/>
            </a:endParaRPr>
          </a:p>
          <a:p>
            <a:pPr marL="12700" indent="0" algn="just">
              <a:lnSpc>
                <a:spcPts val="2630"/>
              </a:lnSpc>
              <a:spcBef>
                <a:spcPts val="20"/>
              </a:spcBef>
              <a:buNone/>
            </a:pPr>
            <a:r>
              <a:rPr lang="it-IT" sz="29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da deliberare </a:t>
            </a:r>
            <a:r>
              <a:rPr lang="it-IT" sz="29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e</a:t>
            </a:r>
            <a:r>
              <a:rPr lang="it-IT" sz="2900" spc="-8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9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motivare</a:t>
            </a:r>
          </a:p>
          <a:p>
            <a:pPr marL="179388" indent="-166688" algn="just">
              <a:lnSpc>
                <a:spcPts val="2630"/>
              </a:lnSpc>
              <a:spcBef>
                <a:spcPts val="20"/>
              </a:spcBef>
            </a:pPr>
            <a:endParaRPr lang="it-IT" sz="2900" dirty="0">
              <a:latin typeface="Georgia" panose="02040502050405020303" pitchFamily="18" charset="0"/>
              <a:cs typeface="Trebuchet MS"/>
            </a:endParaRPr>
          </a:p>
          <a:p>
            <a:pPr marL="179388" marR="217170" indent="-166688" algn="just">
              <a:lnSpc>
                <a:spcPts val="3130"/>
              </a:lnSpc>
              <a:spcBef>
                <a:spcPts val="85"/>
              </a:spcBef>
              <a:buFont typeface="Trebuchet MS"/>
              <a:buChar char="•"/>
            </a:pPr>
            <a:r>
              <a:rPr lang="it-IT" sz="2900" b="1" u="sng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Presidente e commissari firmano tutti gli atti  relativi alla valutazione dei candidati  </a:t>
            </a:r>
            <a:r>
              <a:rPr lang="it-IT" sz="2900" b="1" u="sng" spc="-1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(compiti, griglie,</a:t>
            </a:r>
            <a:r>
              <a:rPr lang="it-IT" sz="2900" b="1" u="sng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ecc.)</a:t>
            </a:r>
            <a:endParaRPr lang="it-IT" sz="2900" u="sng" dirty="0">
              <a:latin typeface="Georgia" panose="02040502050405020303" pitchFamily="18" charset="0"/>
              <a:cs typeface="Trebuchet MS"/>
            </a:endParaRPr>
          </a:p>
          <a:p>
            <a:endParaRPr lang="it-IT" sz="29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7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Colloquio multidisciplinare (art. 21)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it-IT" sz="2800" i="1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1. »</a:t>
            </a:r>
            <a:r>
              <a:rPr lang="it-IT" sz="2800" i="1" dirty="0" smtClean="0"/>
              <a:t> </a:t>
            </a:r>
            <a:r>
              <a:rPr lang="it-IT" sz="2800" i="1" dirty="0"/>
              <a:t>Il colloquio tende ad accertare la padronanza della lingua, la capacità di utilizzare </a:t>
            </a:r>
            <a:r>
              <a:rPr lang="it-IT" sz="2800" i="1" dirty="0" smtClean="0"/>
              <a:t>le conoscenze </a:t>
            </a:r>
            <a:r>
              <a:rPr lang="it-IT" sz="2800" i="1" dirty="0"/>
              <a:t>acquisite, di collegarle nell’argomentazione e di discutere ed </a:t>
            </a:r>
            <a:r>
              <a:rPr lang="it-IT" sz="2800" i="1" dirty="0" smtClean="0"/>
              <a:t>approfondire sotto </a:t>
            </a:r>
            <a:r>
              <a:rPr lang="it-IT" sz="2800" i="1" dirty="0"/>
              <a:t>vari profili i diversi argomenti. Esso si svolge su temi di interesse multidisciplinare</a:t>
            </a:r>
            <a:r>
              <a:rPr lang="it-IT" sz="2800" i="1" dirty="0" smtClean="0"/>
              <a:t>, attinenti </a:t>
            </a:r>
            <a:r>
              <a:rPr lang="it-IT" sz="2800" i="1" dirty="0"/>
              <a:t>alle Indicazioni Nazionali per i Licei e alle Linee guida per gli </a:t>
            </a:r>
            <a:r>
              <a:rPr lang="it-IT" sz="2800" i="1" dirty="0" smtClean="0"/>
              <a:t>istituti tecnici </a:t>
            </a:r>
            <a:r>
              <a:rPr lang="it-IT" sz="2800" i="1" dirty="0"/>
              <a:t>e professionali, relativi alle Indicazioni Nazionali e alle Linee Guida e </a:t>
            </a:r>
            <a:r>
              <a:rPr lang="it-IT" sz="2800" i="1" dirty="0" smtClean="0"/>
              <a:t>al lavoro </a:t>
            </a:r>
            <a:r>
              <a:rPr lang="it-IT" sz="2800" i="1" dirty="0"/>
              <a:t>didattico dell’ultimo anno di corso. Il colloquio si svolge in un'unica </a:t>
            </a:r>
            <a:r>
              <a:rPr lang="it-IT" sz="2800" i="1" dirty="0" smtClean="0"/>
              <a:t>soluzione temporale</a:t>
            </a:r>
            <a:r>
              <a:rPr lang="it-IT" sz="2800" i="1" dirty="0"/>
              <a:t>, alla presenza dell’intera commissione</a:t>
            </a:r>
            <a:r>
              <a:rPr lang="it-IT" sz="2800" i="1" dirty="0" smtClean="0"/>
              <a:t>.»</a:t>
            </a:r>
          </a:p>
          <a:p>
            <a:pPr algn="just"/>
            <a:endParaRPr lang="it-IT" sz="2800" i="1" dirty="0" smtClean="0"/>
          </a:p>
          <a:p>
            <a:r>
              <a:rPr lang="it-IT" sz="2800" b="1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ATTENZIONE:</a:t>
            </a:r>
            <a:r>
              <a:rPr lang="it-IT" sz="2800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3200" b="1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Impostare il colloquio  </a:t>
            </a:r>
            <a:r>
              <a:rPr lang="it-IT" sz="32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in modo corretto: non sono sei  interrogazioni!</a:t>
            </a:r>
            <a:endParaRPr lang="it-IT" sz="3200" dirty="0">
              <a:latin typeface="Georgia" panose="02040502050405020303" pitchFamily="18" charset="0"/>
              <a:cs typeface="Trebuchet MS"/>
            </a:endParaRPr>
          </a:p>
          <a:p>
            <a:pPr marL="755650" marR="488315" indent="-286385">
              <a:lnSpc>
                <a:spcPts val="2630"/>
              </a:lnSpc>
              <a:spcBef>
                <a:spcPts val="10"/>
              </a:spcBef>
              <a:tabLst>
                <a:tab pos="755015" algn="l"/>
              </a:tabLst>
            </a:pP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»	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Può essere il momento in cui si</a:t>
            </a:r>
            <a:r>
              <a:rPr lang="it-IT" sz="2800" spc="-4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ricostruisce</a:t>
            </a:r>
            <a:r>
              <a:rPr lang="it-IT" sz="2800" spc="-1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una  riflessione </a:t>
            </a:r>
            <a:r>
              <a:rPr lang="it-IT" sz="28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sul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percorso scolastico dello</a:t>
            </a:r>
            <a:r>
              <a:rPr lang="it-IT" sz="2800" spc="-5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studente</a:t>
            </a: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355600" indent="-342900">
              <a:lnSpc>
                <a:spcPts val="3020"/>
              </a:lnSpc>
              <a:buFont typeface="Trebuchet MS"/>
              <a:buChar char="•"/>
              <a:tabLst>
                <a:tab pos="354965" algn="l"/>
                <a:tab pos="356235" algn="l"/>
              </a:tabLst>
            </a:pPr>
            <a:r>
              <a:rPr lang="it-IT" sz="32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Ruolo cruciale del</a:t>
            </a:r>
            <a:r>
              <a:rPr lang="it-IT" sz="3200" b="1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32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presidente</a:t>
            </a:r>
            <a:endParaRPr lang="it-IT" sz="3200" dirty="0">
              <a:latin typeface="Georgia" panose="02040502050405020303" pitchFamily="18" charset="0"/>
              <a:cs typeface="Trebuchet MS"/>
            </a:endParaRPr>
          </a:p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500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4400" cy="758952"/>
          </a:xfrm>
        </p:spPr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Fasi del Colloquio (art. 21)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pPr marL="355600" indent="-342900" algn="just">
              <a:lnSpc>
                <a:spcPct val="100000"/>
              </a:lnSpc>
              <a:buFont typeface="Trebuchet MS"/>
              <a:buChar char="•"/>
              <a:tabLst>
                <a:tab pos="354965" algn="l"/>
                <a:tab pos="355600" algn="l"/>
              </a:tabLst>
            </a:pPr>
            <a:r>
              <a:rPr lang="it-IT" sz="3200" b="1" spc="-5" dirty="0" smtClean="0">
                <a:solidFill>
                  <a:srgbClr val="00009A"/>
                </a:solidFill>
                <a:latin typeface="Trebuchet MS"/>
                <a:cs typeface="Trebuchet MS"/>
              </a:rPr>
              <a:t>2. </a:t>
            </a:r>
            <a:r>
              <a:rPr lang="it-IT" sz="2800" dirty="0">
                <a:solidFill>
                  <a:srgbClr val="00009A"/>
                </a:solidFill>
                <a:latin typeface="Trebuchet MS"/>
                <a:cs typeface="Trebuchet MS"/>
              </a:rPr>
              <a:t>	</a:t>
            </a:r>
            <a:r>
              <a:rPr lang="it-IT" sz="8000" spc="-5" dirty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“Ha inizio con un argomento scelto dal candidato”</a:t>
            </a:r>
            <a:r>
              <a:rPr lang="it-IT" sz="8000" spc="-60" dirty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8000" dirty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…</a:t>
            </a:r>
          </a:p>
          <a:p>
            <a:pPr algn="just"/>
            <a:r>
              <a:rPr lang="it-IT" sz="8000" dirty="0" smtClean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…..</a:t>
            </a:r>
            <a:r>
              <a:rPr lang="it-IT" sz="8000" dirty="0" smtClean="0">
                <a:solidFill>
                  <a:srgbClr val="0033CC"/>
                </a:solidFill>
                <a:latin typeface="Georgia" panose="02040502050405020303" pitchFamily="18" charset="0"/>
              </a:rPr>
              <a:t>Preponderante rilievo </a:t>
            </a:r>
            <a:r>
              <a:rPr lang="it-IT" sz="8000" dirty="0">
                <a:solidFill>
                  <a:srgbClr val="0033CC"/>
                </a:solidFill>
                <a:latin typeface="Georgia" panose="02040502050405020303" pitchFamily="18" charset="0"/>
              </a:rPr>
              <a:t>deve essere riservato alla prosecuzione del colloquio, che, in </a:t>
            </a:r>
            <a:r>
              <a:rPr lang="it-IT" sz="8000" dirty="0" smtClean="0">
                <a:solidFill>
                  <a:srgbClr val="0033CC"/>
                </a:solidFill>
                <a:latin typeface="Georgia" panose="02040502050405020303" pitchFamily="18" charset="0"/>
              </a:rPr>
              <a:t>conformità dell'articolo </a:t>
            </a:r>
            <a:r>
              <a:rPr lang="it-IT" sz="8000" dirty="0">
                <a:solidFill>
                  <a:srgbClr val="0033CC"/>
                </a:solidFill>
                <a:latin typeface="Georgia" panose="02040502050405020303" pitchFamily="18" charset="0"/>
              </a:rPr>
              <a:t>1, capoverso articolo 3-comma 4, della legge 11 gennaio 2007</a:t>
            </a:r>
            <a:r>
              <a:rPr lang="it-IT" sz="8000" dirty="0" smtClean="0">
                <a:solidFill>
                  <a:srgbClr val="0033CC"/>
                </a:solidFill>
                <a:latin typeface="Georgia" panose="02040502050405020303" pitchFamily="18" charset="0"/>
              </a:rPr>
              <a:t>, n</a:t>
            </a:r>
            <a:r>
              <a:rPr lang="it-IT" sz="8000" dirty="0">
                <a:solidFill>
                  <a:srgbClr val="0033CC"/>
                </a:solidFill>
                <a:latin typeface="Georgia" panose="02040502050405020303" pitchFamily="18" charset="0"/>
              </a:rPr>
              <a:t>. 1, deve vertere su argomenti di interesse multidisciplinare e con riferimento </a:t>
            </a:r>
            <a:r>
              <a:rPr lang="it-IT" sz="8000" dirty="0" smtClean="0">
                <a:solidFill>
                  <a:srgbClr val="0033CC"/>
                </a:solidFill>
                <a:latin typeface="Georgia" panose="02040502050405020303" pitchFamily="18" charset="0"/>
              </a:rPr>
              <a:t>costante e </a:t>
            </a:r>
            <a:r>
              <a:rPr lang="it-IT" sz="8000" dirty="0">
                <a:solidFill>
                  <a:srgbClr val="0033CC"/>
                </a:solidFill>
                <a:latin typeface="Georgia" panose="02040502050405020303" pitchFamily="18" charset="0"/>
              </a:rPr>
              <a:t>rigoroso al lavoro didattico realizzato nella classe durante l'ultimo anno </a:t>
            </a:r>
            <a:r>
              <a:rPr lang="it-IT" sz="8000" dirty="0" smtClean="0">
                <a:solidFill>
                  <a:srgbClr val="0033CC"/>
                </a:solidFill>
                <a:latin typeface="Georgia" panose="02040502050405020303" pitchFamily="18" charset="0"/>
              </a:rPr>
              <a:t>di corso.</a:t>
            </a:r>
            <a:r>
              <a:rPr lang="it-IT" sz="8000" dirty="0" smtClean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»</a:t>
            </a:r>
            <a:r>
              <a:rPr lang="it-IT" sz="8000" dirty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	</a:t>
            </a:r>
            <a:endParaRPr lang="it-IT" sz="8000" dirty="0" smtClean="0">
              <a:solidFill>
                <a:srgbClr val="0033CC"/>
              </a:solidFill>
              <a:latin typeface="Georgia" panose="02040502050405020303" pitchFamily="18" charset="0"/>
              <a:cs typeface="Trebuchet MS"/>
            </a:endParaRPr>
          </a:p>
          <a:p>
            <a:pPr algn="just"/>
            <a:r>
              <a:rPr lang="it-IT" sz="8000" dirty="0" smtClean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È </a:t>
            </a:r>
            <a:r>
              <a:rPr lang="it-IT" sz="8000" spc="-5" dirty="0" smtClean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d’obbligo </a:t>
            </a:r>
            <a:r>
              <a:rPr lang="it-IT" sz="8000" spc="-5" dirty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provvede</a:t>
            </a:r>
            <a:r>
              <a:rPr lang="it-IT" sz="80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re alla discussione degli</a:t>
            </a:r>
            <a:r>
              <a:rPr lang="it-IT" sz="8000" spc="-5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80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scritti</a:t>
            </a:r>
          </a:p>
          <a:p>
            <a:pPr algn="just"/>
            <a:r>
              <a:rPr lang="it-IT" sz="8000" dirty="0" smtClean="0">
                <a:solidFill>
                  <a:srgbClr val="0033CC"/>
                </a:solidFill>
                <a:latin typeface="Georgia" panose="02040502050405020303" pitchFamily="18" charset="0"/>
                <a:cs typeface="Trebuchet MS"/>
              </a:rPr>
              <a:t>4. </a:t>
            </a:r>
            <a:r>
              <a:rPr lang="it-IT" sz="8000" dirty="0">
                <a:latin typeface="Georgia" panose="02040502050405020303" pitchFamily="18" charset="0"/>
              </a:rPr>
              <a:t>La commissione deve curare l'equilibrata articolazione e durata delle diverse fasi </a:t>
            </a:r>
            <a:r>
              <a:rPr lang="it-IT" sz="8000" dirty="0" smtClean="0">
                <a:latin typeface="Georgia" panose="02040502050405020303" pitchFamily="18" charset="0"/>
              </a:rPr>
              <a:t>del colloquio</a:t>
            </a:r>
            <a:r>
              <a:rPr lang="it-IT" sz="8000" dirty="0">
                <a:latin typeface="Georgia" panose="02040502050405020303" pitchFamily="18" charset="0"/>
              </a:rPr>
              <a:t>. </a:t>
            </a:r>
            <a:r>
              <a:rPr lang="it-IT" sz="8000" u="sng" dirty="0">
                <a:latin typeface="Georgia" panose="02040502050405020303" pitchFamily="18" charset="0"/>
              </a:rPr>
              <a:t>Si precisa che i commissari, sia interni che esterni, allo scopo di favorire </a:t>
            </a:r>
            <a:r>
              <a:rPr lang="it-IT" sz="8000" u="sng" dirty="0" smtClean="0">
                <a:latin typeface="Georgia" panose="02040502050405020303" pitchFamily="18" charset="0"/>
              </a:rPr>
              <a:t>il coinvolgimento </a:t>
            </a:r>
            <a:r>
              <a:rPr lang="it-IT" sz="8000" u="sng" dirty="0">
                <a:latin typeface="Georgia" panose="02040502050405020303" pitchFamily="18" charset="0"/>
              </a:rPr>
              <a:t>nel colloquio del maggior numero possibile delle discipline </a:t>
            </a:r>
            <a:r>
              <a:rPr lang="it-IT" sz="8000" u="sng" dirty="0" smtClean="0">
                <a:latin typeface="Georgia" panose="02040502050405020303" pitchFamily="18" charset="0"/>
              </a:rPr>
              <a:t>comprese nel </a:t>
            </a:r>
            <a:r>
              <a:rPr lang="it-IT" sz="8000" u="sng" dirty="0">
                <a:latin typeface="Georgia" panose="02040502050405020303" pitchFamily="18" charset="0"/>
              </a:rPr>
              <a:t>piano degli studi dell’ultimo anno di corso</a:t>
            </a:r>
            <a:r>
              <a:rPr lang="it-IT" sz="8000" dirty="0">
                <a:latin typeface="Georgia" panose="02040502050405020303" pitchFamily="18" charset="0"/>
              </a:rPr>
              <a:t>, conducono l’esame in tutte le </a:t>
            </a:r>
            <a:r>
              <a:rPr lang="it-IT" sz="8000" dirty="0" smtClean="0">
                <a:latin typeface="Georgia" panose="02040502050405020303" pitchFamily="18" charset="0"/>
              </a:rPr>
              <a:t>materie per </a:t>
            </a:r>
            <a:r>
              <a:rPr lang="it-IT" sz="8000" dirty="0">
                <a:latin typeface="Georgia" panose="02040502050405020303" pitchFamily="18" charset="0"/>
              </a:rPr>
              <a:t>le quali hanno titolo secondo la normativa vigente.</a:t>
            </a:r>
          </a:p>
          <a:p>
            <a:pPr algn="just"/>
            <a:r>
              <a:rPr lang="it-IT" sz="8000" dirty="0">
                <a:latin typeface="Georgia" panose="02040502050405020303" pitchFamily="18" charset="0"/>
              </a:rPr>
              <a:t>5. La commissione, ai fini dell'accertamento delle conoscenze, competenze e capacità</a:t>
            </a:r>
            <a:r>
              <a:rPr lang="it-IT" sz="8000" dirty="0" smtClean="0">
                <a:latin typeface="Georgia" panose="02040502050405020303" pitchFamily="18" charset="0"/>
              </a:rPr>
              <a:t>, organizza </a:t>
            </a:r>
            <a:r>
              <a:rPr lang="it-IT" sz="8000" dirty="0">
                <a:latin typeface="Georgia" panose="02040502050405020303" pitchFamily="18" charset="0"/>
              </a:rPr>
              <a:t>il colloquio, tenendo conto anche delle eventuali esperienze condotte </a:t>
            </a:r>
            <a:r>
              <a:rPr lang="it-IT" sz="8000" dirty="0" smtClean="0">
                <a:latin typeface="Georgia" panose="02040502050405020303" pitchFamily="18" charset="0"/>
              </a:rPr>
              <a:t>in alternanza </a:t>
            </a:r>
            <a:r>
              <a:rPr lang="it-IT" sz="8000" dirty="0">
                <a:latin typeface="Georgia" panose="02040502050405020303" pitchFamily="18" charset="0"/>
              </a:rPr>
              <a:t>scuola lavoro, stage e tirocinio opportunamente e dettagliatamente </a:t>
            </a:r>
            <a:r>
              <a:rPr lang="it-IT" sz="8000" dirty="0" smtClean="0">
                <a:latin typeface="Georgia" panose="02040502050405020303" pitchFamily="18" charset="0"/>
              </a:rPr>
              <a:t>indicate nel DCDC</a:t>
            </a:r>
            <a:endParaRPr lang="it-IT" sz="8000" dirty="0">
              <a:latin typeface="Georgia" panose="02040502050405020303" pitchFamily="18" charset="0"/>
            </a:endParaRPr>
          </a:p>
          <a:p>
            <a:pPr marL="469265">
              <a:lnSpc>
                <a:spcPts val="2540"/>
              </a:lnSpc>
              <a:tabLst>
                <a:tab pos="755015" algn="l"/>
                <a:tab pos="1073785" algn="l"/>
              </a:tabLst>
            </a:pPr>
            <a:endParaRPr lang="it-IT" sz="7400" dirty="0">
              <a:latin typeface="Georgia" panose="02040502050405020303" pitchFamily="18" charset="0"/>
              <a:cs typeface="Trebuchet MS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6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TASK FORCE REGIONALE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8503920" cy="4572000"/>
          </a:xfrm>
        </p:spPr>
        <p:txBody>
          <a:bodyPr>
            <a:normAutofit fontScale="70000" lnSpcReduction="20000"/>
          </a:bodyPr>
          <a:lstStyle/>
          <a:p>
            <a:r>
              <a:rPr lang="it-IT" dirty="0"/>
              <a:t>A livello regionale è istituita la seguente task force alla quale si potrà fare riferimento per problematiche specifiche: </a:t>
            </a: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r>
              <a:rPr lang="it-IT" dirty="0" smtClean="0">
                <a:solidFill>
                  <a:srgbClr val="581DFF"/>
                </a:solidFill>
              </a:rPr>
              <a:t>Claudio </a:t>
            </a:r>
            <a:r>
              <a:rPr lang="it-IT" dirty="0" err="1">
                <a:solidFill>
                  <a:srgbClr val="581DFF"/>
                </a:solidFill>
              </a:rPr>
              <a:t>Bacaloni</a:t>
            </a:r>
            <a:r>
              <a:rPr lang="it-IT" dirty="0">
                <a:solidFill>
                  <a:srgbClr val="581DFF"/>
                </a:solidFill>
              </a:rPr>
              <a:t> </a:t>
            </a:r>
            <a:r>
              <a:rPr lang="it-IT" dirty="0" smtClean="0"/>
              <a:t>Dirigente </a:t>
            </a:r>
            <a:r>
              <a:rPr lang="it-IT" dirty="0"/>
              <a:t>Ufficio I 	</a:t>
            </a:r>
            <a:r>
              <a:rPr lang="it-IT" b="1" dirty="0"/>
              <a:t>055 </a:t>
            </a:r>
            <a:r>
              <a:rPr lang="it-IT" b="1" dirty="0" smtClean="0"/>
              <a:t>2725 218 </a:t>
            </a:r>
            <a:r>
              <a:rPr lang="it-IT" dirty="0"/>
              <a:t>		</a:t>
            </a:r>
          </a:p>
          <a:p>
            <a:r>
              <a:rPr lang="it-IT" dirty="0" smtClean="0">
                <a:solidFill>
                  <a:srgbClr val="581DFF"/>
                </a:solidFill>
              </a:rPr>
              <a:t>Laura </a:t>
            </a:r>
            <a:r>
              <a:rPr lang="it-IT" dirty="0">
                <a:solidFill>
                  <a:srgbClr val="581DFF"/>
                </a:solidFill>
              </a:rPr>
              <a:t>Guid</a:t>
            </a:r>
            <a:r>
              <a:rPr lang="it-IT" dirty="0"/>
              <a:t>o 	Segreteria Tecnica 	</a:t>
            </a:r>
            <a:r>
              <a:rPr lang="it-IT" b="1" dirty="0"/>
              <a:t>055 </a:t>
            </a:r>
            <a:r>
              <a:rPr lang="it-IT" b="1" dirty="0" smtClean="0"/>
              <a:t>2725 226 </a:t>
            </a:r>
            <a:r>
              <a:rPr lang="it-IT" dirty="0"/>
              <a:t>	</a:t>
            </a:r>
            <a:endParaRPr lang="it-IT" dirty="0" smtClean="0"/>
          </a:p>
          <a:p>
            <a:r>
              <a:rPr lang="it-IT" dirty="0" smtClean="0">
                <a:solidFill>
                  <a:srgbClr val="581DFF"/>
                </a:solidFill>
              </a:rPr>
              <a:t>Pierpaolo </a:t>
            </a:r>
            <a:r>
              <a:rPr lang="it-IT" dirty="0">
                <a:solidFill>
                  <a:srgbClr val="581DFF"/>
                </a:solidFill>
              </a:rPr>
              <a:t>Infante </a:t>
            </a:r>
            <a:r>
              <a:rPr lang="it-IT" u="sng" dirty="0" smtClean="0"/>
              <a:t>Alunni con Disabilità </a:t>
            </a:r>
            <a:r>
              <a:rPr lang="it-IT" dirty="0"/>
              <a:t>	</a:t>
            </a:r>
            <a:r>
              <a:rPr lang="it-IT" b="1" dirty="0"/>
              <a:t>055 </a:t>
            </a:r>
            <a:r>
              <a:rPr lang="it-IT" b="1" dirty="0" smtClean="0"/>
              <a:t>2725 276 </a:t>
            </a:r>
            <a:r>
              <a:rPr lang="it-IT" dirty="0"/>
              <a:t>	</a:t>
            </a:r>
          </a:p>
          <a:p>
            <a:r>
              <a:rPr lang="it-IT" dirty="0" smtClean="0">
                <a:solidFill>
                  <a:srgbClr val="581DFF"/>
                </a:solidFill>
              </a:rPr>
              <a:t>Donatella </a:t>
            </a:r>
            <a:r>
              <a:rPr lang="it-IT" dirty="0">
                <a:solidFill>
                  <a:srgbClr val="581DFF"/>
                </a:solidFill>
              </a:rPr>
              <a:t>Ciuffolini </a:t>
            </a:r>
            <a:r>
              <a:rPr lang="it-IT" dirty="0" smtClean="0">
                <a:solidFill>
                  <a:srgbClr val="581DFF"/>
                </a:solidFill>
              </a:rPr>
              <a:t> </a:t>
            </a:r>
            <a:r>
              <a:rPr lang="it-IT" u="sng" dirty="0" smtClean="0"/>
              <a:t>DSA </a:t>
            </a:r>
            <a:r>
              <a:rPr lang="it-IT" u="sng" dirty="0"/>
              <a:t>e situazioni particolari </a:t>
            </a:r>
            <a:r>
              <a:rPr lang="it-IT" u="sng" dirty="0" smtClean="0"/>
              <a:t> </a:t>
            </a:r>
            <a:r>
              <a:rPr lang="it-IT" b="1" dirty="0" smtClean="0"/>
              <a:t>055 2725 208 </a:t>
            </a:r>
            <a:r>
              <a:rPr lang="it-IT" dirty="0"/>
              <a:t>		</a:t>
            </a:r>
          </a:p>
          <a:p>
            <a:r>
              <a:rPr lang="it-IT" dirty="0" smtClean="0">
                <a:solidFill>
                  <a:srgbClr val="581DFF"/>
                </a:solidFill>
              </a:rPr>
              <a:t>Daniela </a:t>
            </a:r>
            <a:r>
              <a:rPr lang="it-IT" dirty="0">
                <a:solidFill>
                  <a:srgbClr val="581DFF"/>
                </a:solidFill>
              </a:rPr>
              <a:t>Cecchi </a:t>
            </a:r>
            <a:r>
              <a:rPr lang="it-IT" dirty="0" smtClean="0"/>
              <a:t> </a:t>
            </a:r>
            <a:r>
              <a:rPr lang="it-IT" dirty="0"/>
              <a:t>ESABAC 	</a:t>
            </a:r>
            <a:r>
              <a:rPr lang="it-IT" b="1" dirty="0" smtClean="0"/>
              <a:t>                055 2725 220 </a:t>
            </a:r>
            <a:r>
              <a:rPr lang="it-IT" b="1" dirty="0"/>
              <a:t>	</a:t>
            </a:r>
            <a:endParaRPr lang="it-IT" b="1" dirty="0" smtClean="0"/>
          </a:p>
          <a:p>
            <a:r>
              <a:rPr lang="it-IT" dirty="0" smtClean="0">
                <a:solidFill>
                  <a:srgbClr val="581DFF"/>
                </a:solidFill>
              </a:rPr>
              <a:t>Lucia Corti </a:t>
            </a:r>
            <a:r>
              <a:rPr lang="it-IT" dirty="0" smtClean="0"/>
              <a:t>Studenti in ospedale e assistenza domiciliare </a:t>
            </a:r>
            <a:r>
              <a:rPr lang="it-IT" b="1" dirty="0" smtClean="0"/>
              <a:t>0552725 222</a:t>
            </a:r>
            <a:r>
              <a:rPr lang="it-IT" dirty="0"/>
              <a:t>	</a:t>
            </a:r>
            <a:endParaRPr lang="it-IT" dirty="0" smtClean="0"/>
          </a:p>
          <a:p>
            <a:r>
              <a:rPr lang="it-IT" dirty="0" smtClean="0"/>
              <a:t> </a:t>
            </a:r>
            <a:r>
              <a:rPr lang="it-IT" dirty="0">
                <a:solidFill>
                  <a:srgbClr val="581DFF"/>
                </a:solidFill>
              </a:rPr>
              <a:t>Giuseppina Nicolazzo </a:t>
            </a:r>
            <a:r>
              <a:rPr lang="it-IT" dirty="0"/>
              <a:t>	Ufficio I/3° </a:t>
            </a:r>
            <a:r>
              <a:rPr lang="it-IT" dirty="0" smtClean="0"/>
              <a:t>Ufficio gestione Esami di Stato 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   </a:t>
            </a:r>
            <a:r>
              <a:rPr lang="it-IT" b="1" dirty="0" smtClean="0"/>
              <a:t>055 2725 295 </a:t>
            </a:r>
            <a:r>
              <a:rPr lang="it-IT" dirty="0"/>
              <a:t>		</a:t>
            </a:r>
          </a:p>
          <a:p>
            <a:pPr>
              <a:tabLst>
                <a:tab pos="274638" algn="l"/>
              </a:tabLst>
            </a:pPr>
            <a:r>
              <a:rPr lang="it-IT" dirty="0" smtClean="0">
                <a:solidFill>
                  <a:srgbClr val="581DFF"/>
                </a:solidFill>
              </a:rPr>
              <a:t>Valeria </a:t>
            </a:r>
            <a:r>
              <a:rPr lang="it-IT" dirty="0">
                <a:solidFill>
                  <a:srgbClr val="581DFF"/>
                </a:solidFill>
              </a:rPr>
              <a:t>Matteini </a:t>
            </a:r>
            <a:r>
              <a:rPr lang="it-IT" dirty="0" smtClean="0">
                <a:solidFill>
                  <a:srgbClr val="581DFF"/>
                </a:solidFill>
              </a:rPr>
              <a:t>  </a:t>
            </a:r>
            <a:r>
              <a:rPr lang="it-IT" dirty="0" smtClean="0"/>
              <a:t>Referente </a:t>
            </a:r>
            <a:r>
              <a:rPr lang="it-IT" dirty="0"/>
              <a:t>informatico regionale </a:t>
            </a:r>
            <a:r>
              <a:rPr lang="it-IT" b="1" dirty="0" smtClean="0"/>
              <a:t>055 2725 271 </a:t>
            </a:r>
          </a:p>
          <a:p>
            <a:pPr>
              <a:tabLst>
                <a:tab pos="274638" algn="l"/>
              </a:tabLst>
            </a:pPr>
            <a:r>
              <a:rPr lang="it-IT" dirty="0" smtClean="0">
                <a:solidFill>
                  <a:srgbClr val="581DFF"/>
                </a:solidFill>
              </a:rPr>
              <a:t>Gaetano </a:t>
            </a:r>
            <a:r>
              <a:rPr lang="it-IT" dirty="0">
                <a:solidFill>
                  <a:srgbClr val="581DFF"/>
                </a:solidFill>
              </a:rPr>
              <a:t>Caravella </a:t>
            </a:r>
            <a:r>
              <a:rPr lang="it-IT" dirty="0"/>
              <a:t>	referente informatico 	</a:t>
            </a:r>
            <a:r>
              <a:rPr lang="it-IT" b="1" dirty="0"/>
              <a:t>055 </a:t>
            </a:r>
            <a:r>
              <a:rPr lang="it-IT" b="1" dirty="0" smtClean="0"/>
              <a:t>2725 275 </a:t>
            </a:r>
            <a:r>
              <a:rPr lang="it-IT" b="1" dirty="0"/>
              <a:t>	</a:t>
            </a:r>
            <a:endParaRPr lang="it-IT" b="1" dirty="0" smtClean="0"/>
          </a:p>
          <a:p>
            <a:pPr marL="0" indent="0">
              <a:buNone/>
              <a:tabLst>
                <a:tab pos="274638" algn="l"/>
              </a:tabLst>
            </a:pPr>
            <a:endParaRPr lang="it-IT" dirty="0"/>
          </a:p>
          <a:p>
            <a:r>
              <a:rPr lang="it-IT" dirty="0" smtClean="0">
                <a:solidFill>
                  <a:srgbClr val="581DFF"/>
                </a:solidFill>
              </a:rPr>
              <a:t>Rita </a:t>
            </a:r>
            <a:r>
              <a:rPr lang="it-IT" dirty="0" err="1">
                <a:solidFill>
                  <a:srgbClr val="581DFF"/>
                </a:solidFill>
              </a:rPr>
              <a:t>Rioli</a:t>
            </a:r>
            <a:r>
              <a:rPr lang="it-IT" dirty="0">
                <a:solidFill>
                  <a:srgbClr val="581DFF"/>
                </a:solidFill>
              </a:rPr>
              <a:t> </a:t>
            </a:r>
            <a:r>
              <a:rPr lang="it-IT" dirty="0"/>
              <a:t>	Ufficio </a:t>
            </a:r>
            <a:r>
              <a:rPr lang="it-IT" dirty="0" smtClean="0"/>
              <a:t>I/4° Ufficio Legale </a:t>
            </a:r>
            <a:r>
              <a:rPr lang="it-IT" b="1" dirty="0" smtClean="0"/>
              <a:t>055 2725 232 </a:t>
            </a:r>
            <a:r>
              <a:rPr lang="it-IT" dirty="0"/>
              <a:t>	</a:t>
            </a:r>
            <a:r>
              <a:rPr lang="it-IT" dirty="0" smtClean="0"/>
              <a:t> </a:t>
            </a:r>
            <a:r>
              <a:rPr lang="it-IT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50204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Attenzione 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55600" indent="-342900">
              <a:lnSpc>
                <a:spcPct val="100000"/>
              </a:lnSpc>
              <a:buFont typeface="Trebuchet MS"/>
              <a:buChar char="•"/>
              <a:tabLst>
                <a:tab pos="354965" algn="l"/>
                <a:tab pos="355600" algn="l"/>
              </a:tabLst>
            </a:pPr>
            <a:r>
              <a:rPr lang="it-IT" sz="3200" b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Art. 21.4 La </a:t>
            </a:r>
            <a:r>
              <a:rPr lang="it-IT" sz="3200" b="1" i="1" spc="-5" dirty="0" err="1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vexata</a:t>
            </a:r>
            <a:r>
              <a:rPr lang="it-IT" sz="3200" b="1" i="1" spc="1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3200" b="1" i="1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quaestio</a:t>
            </a:r>
            <a:endParaRPr lang="it-IT" sz="3200" dirty="0">
              <a:latin typeface="Georgia" panose="02040502050405020303" pitchFamily="18" charset="0"/>
              <a:cs typeface="Trebuchet MS"/>
            </a:endParaRPr>
          </a:p>
          <a:p>
            <a:pPr marL="755015" marR="5080" indent="-286385">
              <a:lnSpc>
                <a:spcPct val="100000"/>
              </a:lnSpc>
              <a:spcBef>
                <a:spcPts val="20"/>
              </a:spcBef>
              <a:tabLst>
                <a:tab pos="755015" algn="l"/>
                <a:tab pos="5989955" algn="l"/>
              </a:tabLst>
            </a:pPr>
            <a:r>
              <a:rPr lang="it-IT" sz="28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“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I commissari, al fine di favorire il</a:t>
            </a:r>
            <a:r>
              <a:rPr lang="it-IT" sz="2800" spc="-4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coinvolgimento del  maggior numero possibile di</a:t>
            </a:r>
            <a:r>
              <a:rPr lang="it-IT" sz="2800" spc="2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discipline</a:t>
            </a:r>
            <a:r>
              <a:rPr lang="it-IT" sz="2800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</a:t>
            </a:r>
            <a:r>
              <a:rPr lang="it-IT" sz="2800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…</a:t>
            </a:r>
            <a:r>
              <a:rPr lang="it-IT" sz="2800" spc="-5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conducono  </a:t>
            </a:r>
            <a:r>
              <a:rPr lang="it-IT" sz="2800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l’esame in tutte le materie per le quali </a:t>
            </a:r>
            <a:r>
              <a:rPr lang="it-IT" sz="2800" u="sng" spc="-5" dirty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hanno titolo  secondo la normativa vigente”</a:t>
            </a:r>
          </a:p>
          <a:p>
            <a:pPr marL="755015" marR="5080" indent="-286385">
              <a:lnSpc>
                <a:spcPct val="100000"/>
              </a:lnSpc>
              <a:spcBef>
                <a:spcPts val="20"/>
              </a:spcBef>
              <a:tabLst>
                <a:tab pos="755015" algn="l"/>
                <a:tab pos="5989955" algn="l"/>
              </a:tabLst>
            </a:pPr>
            <a:endParaRPr lang="it-IT" sz="2800" dirty="0">
              <a:latin typeface="Georgia" panose="02040502050405020303" pitchFamily="18" charset="0"/>
              <a:cs typeface="Trebuchet MS"/>
            </a:endParaRPr>
          </a:p>
          <a:p>
            <a:pPr marL="469265">
              <a:lnSpc>
                <a:spcPts val="2550"/>
              </a:lnSpc>
              <a:tabLst>
                <a:tab pos="755015" algn="l"/>
              </a:tabLst>
            </a:pPr>
            <a:r>
              <a:rPr lang="it-IT" sz="2800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Garantire la natura </a:t>
            </a:r>
            <a:r>
              <a:rPr lang="it-IT" sz="2800" dirty="0" err="1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multisciplinare</a:t>
            </a:r>
            <a:r>
              <a:rPr lang="it-IT" sz="2800" dirty="0" smtClean="0">
                <a:solidFill>
                  <a:srgbClr val="00009A"/>
                </a:solidFill>
                <a:latin typeface="Georgia" panose="02040502050405020303" pitchFamily="18" charset="0"/>
                <a:cs typeface="Trebuchet MS"/>
              </a:rPr>
              <a:t> del colloquio (il colloquio non è una serie di interrogazioni con gli allievi che «passano» da un docente all’altro!).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458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Casi particolari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04864"/>
            <a:ext cx="3199011" cy="321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922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581DFF"/>
                </a:solidFill>
              </a:rPr>
              <a:t>Esami dei candidati con disabilità (art. 22, c. 1, 2)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3581400" cy="365760"/>
          </a:xfrm>
        </p:spPr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70168548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142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 dirty="0">
                <a:solidFill>
                  <a:srgbClr val="581DFF"/>
                </a:solidFill>
              </a:rPr>
              <a:t>Esami dei candidati con disabilità (art. </a:t>
            </a:r>
            <a:r>
              <a:rPr lang="it-IT" sz="2800" dirty="0" smtClean="0">
                <a:solidFill>
                  <a:srgbClr val="581DFF"/>
                </a:solidFill>
              </a:rPr>
              <a:t>22, c.9, 10)</a:t>
            </a:r>
            <a:endParaRPr lang="it-IT" sz="2800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1800" dirty="0" smtClean="0"/>
              <a:t>9. I </a:t>
            </a:r>
            <a:r>
              <a:rPr lang="it-IT" sz="1800" dirty="0"/>
              <a:t>candidati che </a:t>
            </a:r>
            <a:r>
              <a:rPr lang="it-IT" sz="1800" b="1" dirty="0"/>
              <a:t>hanno seguito un percorso didattico differenziato (P.E.I.) </a:t>
            </a:r>
            <a:r>
              <a:rPr lang="it-IT" sz="1800" dirty="0"/>
              <a:t>e </a:t>
            </a:r>
            <a:r>
              <a:rPr lang="it-IT" sz="1800" dirty="0" smtClean="0"/>
              <a:t>sono stati </a:t>
            </a:r>
            <a:r>
              <a:rPr lang="it-IT" sz="1800" dirty="0"/>
              <a:t>valutati dal consiglio di classe con l’attribuzione di voti e di un </a:t>
            </a:r>
            <a:r>
              <a:rPr lang="it-IT" sz="1800" dirty="0" smtClean="0"/>
              <a:t>credito scolastico relativi </a:t>
            </a:r>
            <a:r>
              <a:rPr lang="it-IT" sz="1800" dirty="0"/>
              <a:t>unicamente allo svolgimento di tale Piano</a:t>
            </a:r>
            <a:r>
              <a:rPr lang="it-IT" sz="1800" b="1" dirty="0"/>
              <a:t> possono sostenere prove differenziate</a:t>
            </a:r>
            <a:r>
              <a:rPr lang="it-IT" sz="1800" dirty="0" smtClean="0"/>
              <a:t>, coerenti </a:t>
            </a:r>
            <a:r>
              <a:rPr lang="it-IT" sz="1800" dirty="0"/>
              <a:t>con il percorso svolto, </a:t>
            </a:r>
            <a:r>
              <a:rPr lang="it-IT" sz="1800" b="1" u="sng" dirty="0"/>
              <a:t>finalizzate solo al rilascio dell’attestazione </a:t>
            </a:r>
            <a:r>
              <a:rPr lang="it-IT" sz="1800" b="1" u="sng" dirty="0" smtClean="0"/>
              <a:t>di cui </a:t>
            </a:r>
            <a:r>
              <a:rPr lang="it-IT" sz="1800" b="1" u="sng" dirty="0"/>
              <a:t>all’articolo 13 del decreto del Presidente della Repubblica n. 323 del 1998.</a:t>
            </a:r>
            <a:r>
              <a:rPr lang="it-IT" sz="1800" dirty="0"/>
              <a:t> </a:t>
            </a:r>
            <a:r>
              <a:rPr lang="it-IT" sz="1800" dirty="0" smtClean="0"/>
              <a:t>Essi sostengono </a:t>
            </a:r>
            <a:r>
              <a:rPr lang="it-IT" sz="1800" dirty="0"/>
              <a:t>l’esame con le prove differenziate di cui all’art. 15, comma 4, dell’O.M</a:t>
            </a:r>
            <a:r>
              <a:rPr lang="it-IT" sz="1800" dirty="0" smtClean="0"/>
              <a:t>. n</a:t>
            </a:r>
            <a:r>
              <a:rPr lang="it-IT" sz="1800" dirty="0"/>
              <a:t>. 90 del 2001. I testi delle prove scritte sono elaborati dalle commissioni sulla </a:t>
            </a:r>
            <a:r>
              <a:rPr lang="it-IT" sz="1800" dirty="0" smtClean="0"/>
              <a:t>base della </a:t>
            </a:r>
            <a:r>
              <a:rPr lang="it-IT" sz="1800" dirty="0"/>
              <a:t>documentazione fornita dal consiglio di classe.</a:t>
            </a:r>
          </a:p>
          <a:p>
            <a:pPr marL="0" indent="0" algn="just">
              <a:buNone/>
            </a:pPr>
            <a:r>
              <a:rPr lang="it-IT" sz="1800" dirty="0"/>
              <a:t>10. I suddetti alunni, qualora non svolgano una o più prove scritte, sono ammessi </a:t>
            </a:r>
            <a:r>
              <a:rPr lang="it-IT" sz="1800" dirty="0" smtClean="0"/>
              <a:t>alla prova </a:t>
            </a:r>
            <a:r>
              <a:rPr lang="it-IT" sz="1800" dirty="0"/>
              <a:t>orale, </a:t>
            </a:r>
            <a:r>
              <a:rPr lang="it-IT" sz="1800" b="1" u="sng" dirty="0"/>
              <a:t>con l’indicazione sul tabellone esclusivamente dei risultati delle </a:t>
            </a:r>
            <a:r>
              <a:rPr lang="it-IT" sz="1800" b="1" u="sng" dirty="0" smtClean="0"/>
              <a:t>prove scritte </a:t>
            </a:r>
            <a:r>
              <a:rPr lang="it-IT" sz="1800" b="1" u="sng" dirty="0"/>
              <a:t>effettivamente sostenute, rapportati in quarantacinquesimi. Il punteggio </a:t>
            </a:r>
            <a:r>
              <a:rPr lang="it-IT" sz="1800" b="1" u="sng" dirty="0" smtClean="0"/>
              <a:t>complessivo delle </a:t>
            </a:r>
            <a:r>
              <a:rPr lang="it-IT" sz="1800" b="1" u="sng" dirty="0"/>
              <a:t>prove scritte risulterà a verbale e potrà essere calcolato in </a:t>
            </a:r>
            <a:r>
              <a:rPr lang="it-IT" sz="1800" b="1" u="sng" dirty="0" smtClean="0"/>
              <a:t>automatico con </a:t>
            </a:r>
            <a:r>
              <a:rPr lang="it-IT" sz="1800" b="1" u="sng" dirty="0"/>
              <a:t>l’utilizzo dell’applicativo “Commissione web” o, in alternativa, determinato proporzionalmente.</a:t>
            </a:r>
          </a:p>
          <a:p>
            <a:pPr marL="0" indent="0" algn="just">
              <a:buNone/>
            </a:pPr>
            <a:r>
              <a:rPr lang="it-IT" sz="1800" dirty="0" smtClean="0"/>
              <a:t>. </a:t>
            </a:r>
            <a:endParaRPr lang="it-IT" sz="1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006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581DFF"/>
                </a:solidFill>
              </a:rPr>
              <a:t>Norme di riferimento candidati con DSA e BES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57786964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156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Esame dei candidati con DSA e BES (art. 23)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27720593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627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Strumenti compensativi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400" dirty="0"/>
              <a:t>Nello </a:t>
            </a:r>
            <a:r>
              <a:rPr lang="it-IT" sz="2400" dirty="0" smtClean="0"/>
              <a:t>svolgimento delle </a:t>
            </a:r>
            <a:r>
              <a:rPr lang="it-IT" sz="2400" dirty="0"/>
              <a:t>prove scritte, i </a:t>
            </a:r>
            <a:r>
              <a:rPr lang="it-IT" sz="2400" dirty="0" smtClean="0"/>
              <a:t>candidati:</a:t>
            </a:r>
          </a:p>
          <a:p>
            <a:pPr marL="0" indent="0" algn="just">
              <a:buNone/>
            </a:pPr>
            <a:r>
              <a:rPr lang="it-IT" sz="2400" dirty="0" smtClean="0"/>
              <a:t>-  </a:t>
            </a:r>
            <a:r>
              <a:rPr lang="it-IT" sz="2400" dirty="0"/>
              <a:t>possono utilizzare gli </a:t>
            </a:r>
            <a:r>
              <a:rPr lang="it-IT" sz="2400" b="1" dirty="0"/>
              <a:t>strumenti compensativi </a:t>
            </a:r>
            <a:r>
              <a:rPr lang="it-IT" sz="2400" dirty="0" smtClean="0"/>
              <a:t>previsti dal  </a:t>
            </a:r>
            <a:r>
              <a:rPr lang="it-IT" sz="2400" dirty="0"/>
              <a:t>Piano Didattico Personalizzato o da altra documentazione redatta ai </a:t>
            </a:r>
            <a:r>
              <a:rPr lang="it-IT" sz="2400" dirty="0" smtClean="0"/>
              <a:t>sensi dell’articolo </a:t>
            </a:r>
            <a:r>
              <a:rPr lang="it-IT" sz="2400" dirty="0"/>
              <a:t>5 del decreto ministeriale 12 luglio </a:t>
            </a:r>
            <a:r>
              <a:rPr lang="it-IT" sz="2400" dirty="0" smtClean="0"/>
              <a:t>2011;</a:t>
            </a:r>
          </a:p>
          <a:p>
            <a:pPr algn="just">
              <a:buFontTx/>
              <a:buChar char="-"/>
            </a:pPr>
            <a:r>
              <a:rPr lang="it-IT" sz="2400" dirty="0" smtClean="0"/>
              <a:t>Possono utilizzare </a:t>
            </a:r>
            <a:r>
              <a:rPr lang="it-IT" sz="2400" b="1" dirty="0" smtClean="0"/>
              <a:t>apparecchiature </a:t>
            </a:r>
            <a:r>
              <a:rPr lang="it-IT" sz="2400" b="1" dirty="0"/>
              <a:t>e strumenti informatic</a:t>
            </a:r>
            <a:r>
              <a:rPr lang="it-IT" sz="2400" dirty="0"/>
              <a:t>i solo </a:t>
            </a:r>
            <a:r>
              <a:rPr lang="it-IT" sz="2400" dirty="0" smtClean="0"/>
              <a:t>nel caso </a:t>
            </a:r>
            <a:r>
              <a:rPr lang="it-IT" sz="2400" dirty="0"/>
              <a:t>in cui siano già stati impiegati per le verifiche in corso d’anno o comunque </a:t>
            </a:r>
            <a:r>
              <a:rPr lang="it-IT" sz="2400" dirty="0" smtClean="0"/>
              <a:t>siano ritenuti </a:t>
            </a:r>
            <a:r>
              <a:rPr lang="it-IT" sz="2400" dirty="0"/>
              <a:t>funzionali allo svolgimento dell’esame, senza che venga pregiudicata </a:t>
            </a:r>
            <a:r>
              <a:rPr lang="it-IT" sz="2400" dirty="0" smtClean="0"/>
              <a:t>la validità </a:t>
            </a:r>
            <a:r>
              <a:rPr lang="it-IT" sz="2400" dirty="0"/>
              <a:t>delle prove </a:t>
            </a:r>
            <a:r>
              <a:rPr lang="it-IT" sz="2400" dirty="0" smtClean="0"/>
              <a:t>scritte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674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it-IT" sz="2400" b="1" dirty="0" smtClean="0">
                <a:solidFill>
                  <a:srgbClr val="581DFF"/>
                </a:solidFill>
              </a:rPr>
              <a:t>Indicazioni operative candidati con DSA(art.23, comma 1)</a:t>
            </a:r>
            <a:endParaRPr lang="it-IT" sz="2400" b="1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1800" dirty="0"/>
              <a:t>E’ possibile  prevedere alcune particolari attenzioni finalizzate a rendere sereno lo svolgimento dell’esame sia al momento delle prove scritte, sia in fase di colloquio:</a:t>
            </a:r>
          </a:p>
          <a:p>
            <a:pPr algn="just">
              <a:buFontTx/>
              <a:buChar char="-"/>
            </a:pPr>
            <a:r>
              <a:rPr lang="it-IT" sz="1800" dirty="0"/>
              <a:t>I candidati possono usufruire di dispositivi per l’ascolto dei testi della prova registrati in </a:t>
            </a:r>
            <a:r>
              <a:rPr lang="it-IT" sz="1800" b="1" dirty="0"/>
              <a:t>formati “mp3</a:t>
            </a:r>
            <a:r>
              <a:rPr lang="it-IT" sz="1800" dirty="0"/>
              <a:t>”.</a:t>
            </a:r>
          </a:p>
          <a:p>
            <a:pPr algn="just">
              <a:buFontTx/>
              <a:buChar char="-"/>
            </a:pPr>
            <a:r>
              <a:rPr lang="it-IT" sz="1800" dirty="0"/>
              <a:t> Per la piena comprensione del testo delle prove scritte, la Commissione può prevedere, in </a:t>
            </a:r>
            <a:r>
              <a:rPr lang="it-IT" sz="1800" dirty="0" smtClean="0"/>
              <a:t>conformità con </a:t>
            </a:r>
            <a:r>
              <a:rPr lang="it-IT" sz="1800" dirty="0"/>
              <a:t>quanto indicato </a:t>
            </a:r>
            <a:r>
              <a:rPr lang="it-IT" sz="1800" dirty="0" smtClean="0"/>
              <a:t> nelle </a:t>
            </a:r>
            <a:r>
              <a:rPr lang="it-IT" sz="1800" dirty="0"/>
              <a:t>Linee guida </a:t>
            </a:r>
            <a:r>
              <a:rPr lang="it-IT" sz="1800" dirty="0" smtClean="0"/>
              <a:t>, di individuare un </a:t>
            </a:r>
            <a:r>
              <a:rPr lang="it-IT" sz="1800" dirty="0"/>
              <a:t>proprio componente che possa </a:t>
            </a:r>
            <a:r>
              <a:rPr lang="it-IT" sz="1800" b="1" dirty="0"/>
              <a:t>leggere i testi delle </a:t>
            </a:r>
            <a:r>
              <a:rPr lang="it-IT" sz="1800" b="1" dirty="0" smtClean="0"/>
              <a:t>prove.</a:t>
            </a:r>
          </a:p>
          <a:p>
            <a:pPr algn="just">
              <a:buFontTx/>
              <a:buChar char="-"/>
            </a:pPr>
            <a:r>
              <a:rPr lang="it-IT" sz="1800" dirty="0" smtClean="0"/>
              <a:t>Per </a:t>
            </a:r>
            <a:r>
              <a:rPr lang="it-IT" sz="1800" dirty="0"/>
              <a:t>i </a:t>
            </a:r>
            <a:r>
              <a:rPr lang="it-IT" sz="1800" dirty="0" smtClean="0"/>
              <a:t>candidati che </a:t>
            </a:r>
            <a:r>
              <a:rPr lang="it-IT" sz="1800" dirty="0"/>
              <a:t>utilizzano la sintesi vocale, la Commissione può provvedere alla </a:t>
            </a:r>
            <a:r>
              <a:rPr lang="it-IT" sz="1800" b="1" dirty="0"/>
              <a:t>trascrizione </a:t>
            </a:r>
            <a:r>
              <a:rPr lang="it-IT" sz="1800" b="1" dirty="0" smtClean="0"/>
              <a:t>del testo </a:t>
            </a:r>
            <a:r>
              <a:rPr lang="it-IT" sz="1800" b="1" dirty="0"/>
              <a:t>su supporto informatico</a:t>
            </a:r>
            <a:r>
              <a:rPr lang="it-IT" sz="1800" dirty="0"/>
              <a:t>. </a:t>
            </a:r>
            <a:endParaRPr lang="it-IT" sz="1800" dirty="0" smtClean="0"/>
          </a:p>
          <a:p>
            <a:pPr marL="0" indent="0" algn="just">
              <a:buNone/>
            </a:pPr>
            <a:r>
              <a:rPr lang="it-IT" sz="1800" dirty="0" smtClean="0"/>
              <a:t>In particolare si segnala l’opportunità:</a:t>
            </a:r>
          </a:p>
          <a:p>
            <a:pPr algn="just">
              <a:buFontTx/>
              <a:buChar char="-"/>
            </a:pPr>
            <a:r>
              <a:rPr lang="it-IT" sz="1800" dirty="0" smtClean="0"/>
              <a:t>di </a:t>
            </a:r>
            <a:r>
              <a:rPr lang="it-IT" sz="1800" b="1" dirty="0" smtClean="0"/>
              <a:t>prevedere tempi </a:t>
            </a:r>
            <a:r>
              <a:rPr lang="it-IT" sz="1800" b="1" dirty="0"/>
              <a:t>più lunghi </a:t>
            </a:r>
            <a:r>
              <a:rPr lang="it-IT" sz="1800" dirty="0"/>
              <a:t>di quelli ordinari per lo svolgimento della prove </a:t>
            </a:r>
            <a:r>
              <a:rPr lang="it-IT" sz="1800" dirty="0" smtClean="0"/>
              <a:t>scritte;  </a:t>
            </a:r>
            <a:r>
              <a:rPr lang="it-IT" sz="1800" dirty="0"/>
              <a:t>di curare </a:t>
            </a:r>
            <a:r>
              <a:rPr lang="it-IT" sz="1800" dirty="0" smtClean="0"/>
              <a:t>con particolare </a:t>
            </a:r>
            <a:r>
              <a:rPr lang="it-IT" sz="1800" dirty="0"/>
              <a:t>attenzione la </a:t>
            </a:r>
            <a:r>
              <a:rPr lang="it-IT" sz="1800" b="1" dirty="0"/>
              <a:t>predisposizione della </a:t>
            </a:r>
            <a:r>
              <a:rPr lang="it-IT" sz="1800" b="1" dirty="0" smtClean="0"/>
              <a:t>3^ </a:t>
            </a:r>
            <a:r>
              <a:rPr lang="it-IT" sz="1800" b="1" dirty="0"/>
              <a:t>prova scritta</a:t>
            </a:r>
            <a:r>
              <a:rPr lang="it-IT" sz="1800" dirty="0"/>
              <a:t>, con particolare </a:t>
            </a:r>
            <a:r>
              <a:rPr lang="it-IT" sz="1800" dirty="0" smtClean="0"/>
              <a:t>riferimento </a:t>
            </a:r>
            <a:r>
              <a:rPr lang="it-IT" sz="1800" dirty="0"/>
              <a:t>all’accertamento delle competenze nella lingua </a:t>
            </a:r>
            <a:r>
              <a:rPr lang="it-IT" sz="1800" dirty="0" smtClean="0"/>
              <a:t>straniera;  </a:t>
            </a:r>
            <a:r>
              <a:rPr lang="it-IT" sz="1800" dirty="0"/>
              <a:t>di adottare </a:t>
            </a:r>
            <a:r>
              <a:rPr lang="it-IT" sz="1800" dirty="0" smtClean="0"/>
              <a:t>criteri valutativi </a:t>
            </a:r>
            <a:r>
              <a:rPr lang="it-IT" sz="1800" dirty="0"/>
              <a:t>attenti soprattutto al </a:t>
            </a:r>
            <a:r>
              <a:rPr lang="it-IT" sz="1800" b="1" dirty="0"/>
              <a:t>contenuto</a:t>
            </a:r>
            <a:r>
              <a:rPr lang="it-IT" sz="1800" dirty="0"/>
              <a:t> piuttosto che alla </a:t>
            </a:r>
            <a:r>
              <a:rPr lang="it-IT" sz="1800" dirty="0" smtClean="0"/>
              <a:t>forma.</a:t>
            </a:r>
            <a:endParaRPr lang="it-IT" sz="1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331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Vigilanza della commissione d’esame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 Pezzati, Dirigente Tecnico USR Toscana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60244620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933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i="1" dirty="0" smtClean="0">
                <a:solidFill>
                  <a:srgbClr val="FF0000"/>
                </a:solidFill>
              </a:rPr>
              <a:t>Privacy </a:t>
            </a:r>
            <a:endParaRPr lang="it-IT" b="1" i="1" dirty="0">
              <a:solidFill>
                <a:srgbClr val="FF0000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49</a:t>
            </a:fld>
            <a:endParaRPr lang="it-IT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11990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035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Sito del MIUR – Sezione Esami di Stato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it-IT" sz="3800" dirty="0"/>
              <a:t/>
            </a:r>
            <a:br>
              <a:rPr lang="it-IT" sz="3800" dirty="0"/>
            </a:br>
            <a:r>
              <a:rPr lang="it-IT" sz="3800" dirty="0"/>
              <a:t/>
            </a:r>
            <a:br>
              <a:rPr lang="it-IT" sz="3800" dirty="0"/>
            </a:br>
            <a:r>
              <a:rPr lang="it-IT" sz="3800" dirty="0" smtClean="0"/>
              <a:t>       </a:t>
            </a:r>
            <a:r>
              <a:rPr lang="it-IT" sz="3800" b="1" dirty="0" smtClean="0"/>
              <a:t>Anno </a:t>
            </a:r>
            <a:r>
              <a:rPr lang="it-IT" sz="3800" b="1" dirty="0"/>
              <a:t>scolastico </a:t>
            </a:r>
            <a:r>
              <a:rPr lang="it-IT" sz="3800" b="1" dirty="0" smtClean="0"/>
              <a:t>2017/ 2018</a:t>
            </a:r>
            <a:endParaRPr lang="it-IT" sz="3800" dirty="0"/>
          </a:p>
          <a:p>
            <a:pPr marL="0" indent="0">
              <a:buNone/>
            </a:pPr>
            <a:r>
              <a:rPr lang="it-IT" sz="3800" b="1" dirty="0" smtClean="0"/>
              <a:t>                   </a:t>
            </a:r>
            <a:endParaRPr lang="it-IT" sz="3800" dirty="0" smtClean="0"/>
          </a:p>
          <a:p>
            <a:r>
              <a:rPr lang="it-IT" sz="3600" dirty="0" smtClean="0">
                <a:solidFill>
                  <a:srgbClr val="581DFF"/>
                </a:solidFill>
                <a:hlinkClick r:id="rId2"/>
              </a:rPr>
              <a:t>Novità</a:t>
            </a:r>
            <a:endParaRPr lang="it-IT" sz="3600" dirty="0">
              <a:solidFill>
                <a:srgbClr val="581DFF"/>
              </a:solidFill>
            </a:endParaRPr>
          </a:p>
          <a:p>
            <a:r>
              <a:rPr lang="it-IT" sz="3600" dirty="0">
                <a:solidFill>
                  <a:srgbClr val="581DFF"/>
                </a:solidFill>
                <a:hlinkClick r:id="rId3" tooltip="vai alla pagina"/>
              </a:rPr>
              <a:t>Normativa di </a:t>
            </a:r>
            <a:r>
              <a:rPr lang="it-IT" sz="3600" dirty="0" smtClean="0">
                <a:solidFill>
                  <a:srgbClr val="581DFF"/>
                </a:solidFill>
                <a:hlinkClick r:id="rId3" tooltip="vai alla pagina"/>
              </a:rPr>
              <a:t>riferimento</a:t>
            </a:r>
            <a:endParaRPr lang="it-IT" sz="3600" dirty="0">
              <a:solidFill>
                <a:srgbClr val="581DFF"/>
              </a:solidFill>
            </a:endParaRPr>
          </a:p>
          <a:p>
            <a:r>
              <a:rPr lang="it-IT" sz="3600" dirty="0">
                <a:solidFill>
                  <a:srgbClr val="581DFF"/>
                </a:solidFill>
                <a:hlinkClick r:id="rId4" tooltip="vai alla pagina"/>
              </a:rPr>
              <a:t>Cerca le materie</a:t>
            </a:r>
            <a:endParaRPr lang="it-IT" sz="3600" dirty="0">
              <a:solidFill>
                <a:srgbClr val="581DFF"/>
              </a:solidFill>
            </a:endParaRPr>
          </a:p>
          <a:p>
            <a:r>
              <a:rPr lang="it-IT" sz="3600" dirty="0">
                <a:solidFill>
                  <a:srgbClr val="581DFF"/>
                </a:solidFill>
                <a:hlinkClick r:id="rId5" tooltip="vai alla pagina"/>
              </a:rPr>
              <a:t>Cerca la commissione</a:t>
            </a:r>
            <a:r>
              <a:rPr lang="it-IT" sz="3600" dirty="0">
                <a:solidFill>
                  <a:srgbClr val="581DFF"/>
                </a:solidFill>
              </a:rPr>
              <a:t> </a:t>
            </a:r>
          </a:p>
          <a:p>
            <a:r>
              <a:rPr lang="it-IT" sz="3600" dirty="0">
                <a:solidFill>
                  <a:srgbClr val="581DFF"/>
                </a:solidFill>
                <a:hlinkClick r:id="rId6"/>
              </a:rPr>
              <a:t>FAQ</a:t>
            </a:r>
            <a:endParaRPr lang="it-IT" sz="3600" dirty="0">
              <a:solidFill>
                <a:srgbClr val="581DFF"/>
              </a:solidFill>
            </a:endParaRPr>
          </a:p>
          <a:p>
            <a:r>
              <a:rPr lang="it-IT" sz="3600" dirty="0">
                <a:solidFill>
                  <a:srgbClr val="581DFF"/>
                </a:solidFill>
                <a:hlinkClick r:id="rId7" tooltip="vai alla pagina"/>
              </a:rPr>
              <a:t>Tracce prove scritte</a:t>
            </a:r>
            <a:endParaRPr lang="it-IT" sz="3600" dirty="0">
              <a:solidFill>
                <a:srgbClr val="581DFF"/>
              </a:solidFill>
            </a:endParaRPr>
          </a:p>
          <a:p>
            <a:r>
              <a:rPr lang="it-IT" sz="3600" dirty="0">
                <a:solidFill>
                  <a:srgbClr val="581DFF"/>
                </a:solidFill>
                <a:hlinkClick r:id="rId8" tooltip="vai alla pagina"/>
              </a:rPr>
              <a:t>Supplemento </a:t>
            </a:r>
            <a:r>
              <a:rPr lang="it-IT" sz="3600" dirty="0" err="1">
                <a:solidFill>
                  <a:srgbClr val="581DFF"/>
                </a:solidFill>
                <a:hlinkClick r:id="rId8" tooltip="vai alla pagina"/>
              </a:rPr>
              <a:t>Europass</a:t>
            </a:r>
            <a:r>
              <a:rPr lang="it-IT" sz="3600" dirty="0">
                <a:solidFill>
                  <a:srgbClr val="581DFF"/>
                </a:solidFill>
                <a:hlinkClick r:id="rId8" tooltip="vai alla pagina"/>
              </a:rPr>
              <a:t> al Certificato</a:t>
            </a:r>
            <a:endParaRPr lang="it-IT" sz="3600" dirty="0">
              <a:solidFill>
                <a:srgbClr val="581DFF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581DFF"/>
                </a:solidFill>
              </a:rPr>
              <a:t/>
            </a:r>
            <a:br>
              <a:rPr lang="it-IT" dirty="0">
                <a:solidFill>
                  <a:srgbClr val="581DFF"/>
                </a:solidFill>
              </a:rPr>
            </a:br>
            <a:endParaRPr lang="it-IT" dirty="0">
              <a:solidFill>
                <a:srgbClr val="581DFF"/>
              </a:solidFill>
            </a:endParaRPr>
          </a:p>
          <a:p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04864"/>
            <a:ext cx="18573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216" y="3212976"/>
            <a:ext cx="18573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383" y="4149080"/>
            <a:ext cx="18573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1628800"/>
            <a:ext cx="35147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896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rgbClr val="581DFF"/>
                </a:solidFill>
              </a:rPr>
              <a:t>Garante per la protezione dei </a:t>
            </a:r>
            <a:r>
              <a:rPr lang="it-IT" smtClean="0">
                <a:solidFill>
                  <a:srgbClr val="581DFF"/>
                </a:solidFill>
              </a:rPr>
              <a:t>dati personali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50</a:t>
            </a:fld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it-IT" dirty="0"/>
              <a:t>"</a:t>
            </a:r>
            <a:r>
              <a:rPr lang="it-IT" i="1" dirty="0"/>
              <a:t>Le scuole sono chiamate ogni giorno ad affrontare la sfida più difficile, quella di educare le nuove generazioni non solo alla conoscenza di nozioni basilari e alla trasmissione del sapere, ma soprattutto al rispetto dei valori fondanti di una società. Nell'era di internet e in presenza di nuove forme di </a:t>
            </a:r>
            <a:r>
              <a:rPr lang="it-IT" i="1" dirty="0" smtClean="0"/>
              <a:t>comunicazione </a:t>
            </a:r>
            <a:r>
              <a:rPr lang="it-IT" dirty="0" smtClean="0"/>
              <a:t>e </a:t>
            </a:r>
            <a:r>
              <a:rPr lang="it-IT" dirty="0"/>
              <a:t>condivisione </a:t>
            </a:r>
            <a:r>
              <a:rPr lang="it-IT" i="1" dirty="0"/>
              <a:t>questo compito diventa ancora più </a:t>
            </a:r>
            <a:r>
              <a:rPr lang="it-IT" i="1" dirty="0" smtClean="0"/>
              <a:t>cruciale</a:t>
            </a:r>
            <a:r>
              <a:rPr lang="it-IT" dirty="0" smtClean="0"/>
              <a:t>.</a:t>
            </a:r>
          </a:p>
          <a:p>
            <a:pPr marL="0" indent="0" algn="just">
              <a:buNone/>
            </a:pPr>
            <a:r>
              <a:rPr lang="it-IT" dirty="0" smtClean="0"/>
              <a:t>  Pertanto "</a:t>
            </a:r>
            <a:r>
              <a:rPr lang="it-IT" i="1" dirty="0" smtClean="0"/>
              <a:t>E</a:t>
            </a:r>
            <a:r>
              <a:rPr lang="it-IT" i="1" dirty="0"/>
              <a:t>'</a:t>
            </a:r>
            <a:r>
              <a:rPr lang="it-IT" dirty="0"/>
              <a:t> </a:t>
            </a:r>
            <a:r>
              <a:rPr lang="it-IT" i="1" dirty="0" smtClean="0"/>
              <a:t>importante</a:t>
            </a:r>
            <a:r>
              <a:rPr lang="it-IT" dirty="0"/>
              <a:t> </a:t>
            </a:r>
            <a:r>
              <a:rPr lang="it-IT" i="1" dirty="0"/>
              <a:t>riaffermare quotidianamente, anche in ambito scolastico, quei principi di civiltà, come la riservatezza e la dignità della persona, che devono sempre essere al centro della </a:t>
            </a:r>
            <a:r>
              <a:rPr lang="it-IT" i="1" dirty="0" smtClean="0"/>
              <a:t>formazione </a:t>
            </a:r>
            <a:r>
              <a:rPr lang="it-IT" i="1" dirty="0"/>
              <a:t>di ogni </a:t>
            </a:r>
            <a:r>
              <a:rPr lang="it-IT" i="1" dirty="0" smtClean="0"/>
              <a:t>cittadino« </a:t>
            </a:r>
            <a:r>
              <a:rPr lang="it-IT" dirty="0" smtClean="0"/>
              <a:t>(</a:t>
            </a:r>
            <a:r>
              <a:rPr lang="it-IT" sz="1700" dirty="0" smtClean="0"/>
              <a:t>Antonello Soro, </a:t>
            </a:r>
            <a:r>
              <a:rPr lang="it-IT" sz="1700" dirty="0"/>
              <a:t>presidente dell’Autorità presidente dell'</a:t>
            </a:r>
            <a:r>
              <a:rPr lang="it-IT" sz="1700" dirty="0">
                <a:hlinkClick r:id="rId2" tooltip="Autorità amministrativa indipendente"/>
              </a:rPr>
              <a:t>autorità</a:t>
            </a:r>
            <a:r>
              <a:rPr lang="it-IT" sz="1700" dirty="0"/>
              <a:t> </a:t>
            </a:r>
            <a:r>
              <a:rPr lang="it-IT" sz="1700" dirty="0">
                <a:hlinkClick r:id="rId3" tooltip="Garante per la protezione dei dati personali"/>
              </a:rPr>
              <a:t>garante per la protezione dei dati </a:t>
            </a:r>
            <a:r>
              <a:rPr lang="it-IT" sz="1700" dirty="0" smtClean="0">
                <a:hlinkClick r:id="rId3" tooltip="Garante per la protezione dei dati personali"/>
              </a:rPr>
              <a:t>personali</a:t>
            </a:r>
            <a:r>
              <a:rPr lang="it-IT" sz="1700" dirty="0" smtClean="0"/>
              <a:t>).</a:t>
            </a:r>
            <a:endParaRPr lang="it-IT" sz="1700" dirty="0"/>
          </a:p>
        </p:txBody>
      </p:sp>
    </p:spTree>
    <p:extLst>
      <p:ext uri="{BB962C8B-B14F-4D97-AF65-F5344CB8AC3E}">
        <p14:creationId xmlns:p14="http://schemas.microsoft.com/office/powerpoint/2010/main" val="135413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 smtClean="0">
                <a:solidFill>
                  <a:srgbClr val="581DFF"/>
                </a:solidFill>
              </a:rPr>
              <a:t>Decreto </a:t>
            </a:r>
            <a:r>
              <a:rPr lang="it-IT" i="1" dirty="0">
                <a:solidFill>
                  <a:srgbClr val="581DFF"/>
                </a:solidFill>
              </a:rPr>
              <a:t>Legislativo 62/2017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51</a:t>
            </a:fld>
            <a:endParaRPr lang="it-IT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3679577" cy="2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4" descr="Risultati immagini per nov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78083"/>
            <a:ext cx="3816424" cy="2487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978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000" b="1" dirty="0" smtClean="0">
                <a:solidFill>
                  <a:srgbClr val="581DFF"/>
                </a:solidFill>
              </a:rPr>
              <a:t>Decorrenza </a:t>
            </a:r>
            <a:r>
              <a:rPr lang="it-IT" sz="2000" b="1" dirty="0">
                <a:solidFill>
                  <a:srgbClr val="581DFF"/>
                </a:solidFill>
              </a:rPr>
              <a:t>delle norme contenute nel decreto legislativo</a:t>
            </a:r>
            <a:br>
              <a:rPr lang="it-IT" sz="2000" b="1" dirty="0">
                <a:solidFill>
                  <a:srgbClr val="581DFF"/>
                </a:solidFill>
              </a:rPr>
            </a:br>
            <a:r>
              <a:rPr lang="it-IT" sz="2000" b="1" dirty="0">
                <a:solidFill>
                  <a:srgbClr val="581DFF"/>
                </a:solidFill>
              </a:rPr>
              <a:t>n. 62/2017 in materia di valutazione ed esami di Stato</a:t>
            </a:r>
            <a:endParaRPr lang="it-IT" sz="2000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52</a:t>
            </a:fld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b="1" dirty="0">
                <a:solidFill>
                  <a:srgbClr val="581DFF"/>
                </a:solidFill>
              </a:rPr>
              <a:t>Scuole secondarie di secondo grado</a:t>
            </a:r>
          </a:p>
          <a:p>
            <a:pPr marL="0" indent="0" algn="just">
              <a:buNone/>
            </a:pPr>
            <a:r>
              <a:rPr lang="it-IT" u="sng" dirty="0" smtClean="0"/>
              <a:t>A </a:t>
            </a:r>
            <a:r>
              <a:rPr lang="it-IT" u="sng" dirty="0"/>
              <a:t>decorrere dall’anno scolastico 2018/2019, data in cui andrà a regime </a:t>
            </a:r>
            <a:r>
              <a:rPr lang="it-IT" u="sng" dirty="0" smtClean="0"/>
              <a:t>tutto l’impianto </a:t>
            </a:r>
            <a:r>
              <a:rPr lang="it-IT" u="sng" dirty="0"/>
              <a:t>correlato alla nuova disciplina degli esami di Stato, si applicheranno le tabelle </a:t>
            </a:r>
            <a:r>
              <a:rPr lang="it-IT" u="sng" dirty="0" smtClean="0"/>
              <a:t>di cui </a:t>
            </a:r>
            <a:r>
              <a:rPr lang="it-IT" u="sng" dirty="0"/>
              <a:t>all’Allegato A al decreto legislativo n. 62/2017, operando le necessarie confluenze </a:t>
            </a:r>
            <a:r>
              <a:rPr lang="it-IT" u="sng" dirty="0" smtClean="0"/>
              <a:t>ivi previste </a:t>
            </a:r>
            <a:r>
              <a:rPr lang="it-IT" dirty="0" smtClean="0"/>
              <a:t>(</a:t>
            </a:r>
            <a:r>
              <a:rPr lang="it-IT" dirty="0" smtClean="0">
                <a:solidFill>
                  <a:srgbClr val="581DFF"/>
                </a:solidFill>
              </a:rPr>
              <a:t>Nota MIUR 6193 del 1° giugno 2017).</a:t>
            </a:r>
            <a:endParaRPr lang="it-IT" dirty="0">
              <a:solidFill>
                <a:srgbClr val="581D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00FF"/>
                </a:solidFill>
              </a:rPr>
              <a:t>Piattaforma  e-Learning</a:t>
            </a:r>
            <a:endParaRPr lang="it-IT" dirty="0">
              <a:solidFill>
                <a:srgbClr val="0000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53</a:t>
            </a:fld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it-IT" dirty="0" smtClean="0"/>
              <a:t>Apposita </a:t>
            </a:r>
            <a:r>
              <a:rPr lang="it-IT" b="1" dirty="0" smtClean="0"/>
              <a:t>Procedura </a:t>
            </a:r>
            <a:r>
              <a:rPr lang="it-IT" dirty="0"/>
              <a:t>per l’utilizzo della piattaforma di </a:t>
            </a:r>
            <a:r>
              <a:rPr lang="it-IT" i="1" dirty="0" err="1" smtClean="0"/>
              <a:t>eLearning</a:t>
            </a:r>
            <a:r>
              <a:rPr lang="it-IT" dirty="0" smtClean="0"/>
              <a:t> </a:t>
            </a:r>
            <a:r>
              <a:rPr lang="it-IT" dirty="0"/>
              <a:t>dell’USR per la </a:t>
            </a:r>
            <a:r>
              <a:rPr lang="it-IT" dirty="0" smtClean="0"/>
              <a:t>Toscana (per i  </a:t>
            </a:r>
            <a:r>
              <a:rPr lang="it-IT" dirty="0"/>
              <a:t>Presidenti di Commissione </a:t>
            </a:r>
            <a:r>
              <a:rPr lang="it-IT" dirty="0" smtClean="0"/>
              <a:t>dell’ </a:t>
            </a:r>
            <a:r>
              <a:rPr lang="it-IT" dirty="0"/>
              <a:t>esame di stato </a:t>
            </a:r>
            <a:r>
              <a:rPr lang="it-IT" dirty="0" smtClean="0"/>
              <a:t>2018 </a:t>
            </a:r>
            <a:r>
              <a:rPr lang="it-IT" dirty="0"/>
              <a:t>del II </a:t>
            </a:r>
            <a:r>
              <a:rPr lang="it-IT" dirty="0" smtClean="0"/>
              <a:t>Ciclo).</a:t>
            </a:r>
            <a:endParaRPr lang="it-IT" dirty="0"/>
          </a:p>
          <a:p>
            <a:pPr algn="just"/>
            <a:r>
              <a:rPr lang="it-IT" dirty="0" smtClean="0"/>
              <a:t>Sin </a:t>
            </a:r>
            <a:r>
              <a:rPr lang="it-IT" dirty="0"/>
              <a:t>da ora è possibile registrarsi sulla piattaforma ed iscriversi all’attività “</a:t>
            </a:r>
            <a:r>
              <a:rPr lang="it-IT" u="sng" dirty="0">
                <a:solidFill>
                  <a:srgbClr val="581DFF"/>
                </a:solidFill>
                <a:hlinkClick r:id="rId2"/>
              </a:rPr>
              <a:t>Esame di Stato 2° Ciclo </a:t>
            </a:r>
            <a:r>
              <a:rPr lang="it-IT" u="sng" dirty="0" smtClean="0">
                <a:solidFill>
                  <a:srgbClr val="581DFF"/>
                </a:solidFill>
                <a:hlinkClick r:id="rId2"/>
              </a:rPr>
              <a:t>2017/201</a:t>
            </a:r>
            <a:r>
              <a:rPr lang="it-IT" u="sng" dirty="0" smtClean="0">
                <a:solidFill>
                  <a:srgbClr val="00B0F0"/>
                </a:solidFill>
              </a:rPr>
              <a:t>8</a:t>
            </a:r>
            <a:r>
              <a:rPr lang="it-IT" u="sng" dirty="0" smtClean="0">
                <a:solidFill>
                  <a:srgbClr val="581DFF"/>
                </a:solidFill>
              </a:rPr>
              <a:t>”, </a:t>
            </a:r>
            <a:r>
              <a:rPr lang="it-IT" dirty="0"/>
              <a:t>dove ciascun Presidente potrà consultare i materiali di riferimento per gli esami di </a:t>
            </a:r>
            <a:r>
              <a:rPr lang="it-IT" dirty="0" smtClean="0"/>
              <a:t>stato e, soprattutto, </a:t>
            </a:r>
            <a:r>
              <a:rPr lang="it-IT" b="1" dirty="0"/>
              <a:t>compilare il questionario/Relazione del Presidente di </a:t>
            </a:r>
            <a:r>
              <a:rPr lang="it-IT" b="1" dirty="0" smtClean="0"/>
              <a:t>Commissione </a:t>
            </a:r>
            <a:r>
              <a:rPr lang="it-IT" dirty="0" smtClean="0"/>
              <a:t>(come previsto nell’OM</a:t>
            </a:r>
            <a:r>
              <a:rPr lang="it-IT" dirty="0"/>
              <a:t>. </a:t>
            </a:r>
            <a:r>
              <a:rPr lang="it-IT" dirty="0" smtClean="0"/>
              <a:t>350/2018) </a:t>
            </a:r>
            <a:r>
              <a:rPr lang="it-IT" dirty="0"/>
              <a:t>collaborando </a:t>
            </a:r>
            <a:r>
              <a:rPr lang="it-IT" dirty="0" smtClean="0"/>
              <a:t>all’acquisizione </a:t>
            </a:r>
            <a:r>
              <a:rPr lang="it-IT" dirty="0"/>
              <a:t>di informazioni utili per la relazione dell’ispettore territorialmente competente.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7331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rgbClr val="0000FF"/>
                </a:solidFill>
              </a:rPr>
              <a:t>Procedura per l’iscrizione alla piattaforma</a:t>
            </a:r>
            <a:endParaRPr lang="it-IT" dirty="0">
              <a:solidFill>
                <a:srgbClr val="0000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54</a:t>
            </a:fld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8503920" cy="45720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it-IT" sz="8000" dirty="0" smtClean="0"/>
              <a:t>La procedura da seguire per iscriversi è la seguente:</a:t>
            </a:r>
          </a:p>
          <a:p>
            <a:r>
              <a:rPr lang="it-IT" sz="8000" dirty="0" smtClean="0"/>
              <a:t>1</a:t>
            </a:r>
            <a:r>
              <a:rPr lang="it-IT" sz="8000" dirty="0"/>
              <a:t>.       Collegarsi con il browser su </a:t>
            </a:r>
            <a:r>
              <a:rPr lang="it-IT" sz="8000" dirty="0">
                <a:hlinkClick r:id="rId2"/>
              </a:rPr>
              <a:t>https://www.toscana-istruzione.it</a:t>
            </a:r>
            <a:r>
              <a:rPr lang="it-IT" sz="8000" dirty="0"/>
              <a:t> e cliccare in alto a destra su </a:t>
            </a:r>
            <a:r>
              <a:rPr lang="it-IT" sz="8000" dirty="0">
                <a:hlinkClick r:id="rId3"/>
              </a:rPr>
              <a:t>Login</a:t>
            </a:r>
            <a:r>
              <a:rPr lang="it-IT" sz="8000" dirty="0"/>
              <a:t>;</a:t>
            </a:r>
          </a:p>
          <a:p>
            <a:r>
              <a:rPr lang="it-IT" sz="8000" dirty="0"/>
              <a:t>2.       Cliccare sul pulsante </a:t>
            </a:r>
            <a:r>
              <a:rPr lang="it-IT" sz="8000" dirty="0">
                <a:hlinkClick r:id="rId4"/>
              </a:rPr>
              <a:t>Crea Account</a:t>
            </a:r>
            <a:r>
              <a:rPr lang="it-IT" sz="8000" dirty="0"/>
              <a:t>; dopo aver inserito tutti i dati richiesti cliccare sul pulsante in basso “Crea il mio nuovo account”; verrà </a:t>
            </a:r>
            <a:r>
              <a:rPr lang="it-IT" sz="8000" dirty="0" smtClean="0"/>
              <a:t>inviato </a:t>
            </a:r>
            <a:r>
              <a:rPr lang="it-IT" sz="8000" dirty="0"/>
              <a:t>un messaggio all’indirizzo email con cui ci si è registrati;</a:t>
            </a:r>
          </a:p>
          <a:p>
            <a:r>
              <a:rPr lang="it-IT" sz="8000" dirty="0"/>
              <a:t>3.       Leggere la casella di posta corrispondente all’indirizzo </a:t>
            </a:r>
            <a:r>
              <a:rPr lang="it-IT" sz="8000" dirty="0" smtClean="0"/>
              <a:t> </a:t>
            </a:r>
            <a:r>
              <a:rPr lang="it-IT" sz="8000" dirty="0"/>
              <a:t>email con cui ci si è registrati e cliccare sul link di conferma di creazione dell’account (se non si riceve il messaggio in posta in arrivo, controllare anche </a:t>
            </a:r>
            <a:r>
              <a:rPr lang="it-IT" sz="8000" dirty="0" smtClean="0"/>
              <a:t>in “</a:t>
            </a:r>
            <a:r>
              <a:rPr lang="it-IT" sz="8000" dirty="0"/>
              <a:t>Spam”);</a:t>
            </a:r>
          </a:p>
          <a:p>
            <a:r>
              <a:rPr lang="it-IT" sz="8000" dirty="0"/>
              <a:t>4.       Accedere alla piattaforma su </a:t>
            </a:r>
            <a:r>
              <a:rPr lang="it-IT" sz="8000" dirty="0">
                <a:hlinkClick r:id="rId2"/>
              </a:rPr>
              <a:t>https://www.toscana-istruzione.it</a:t>
            </a:r>
            <a:r>
              <a:rPr lang="it-IT" sz="8000" dirty="0"/>
              <a:t> con le credenziali con cui ci si è registrati;</a:t>
            </a:r>
          </a:p>
          <a:p>
            <a:r>
              <a:rPr lang="it-IT" sz="8000" dirty="0"/>
              <a:t>5.       Cliccare sul corso al quale ci si vuole iscrivere, in questo caso “</a:t>
            </a:r>
            <a:r>
              <a:rPr lang="it-IT" sz="8000" dirty="0">
                <a:hlinkClick r:id="rId5"/>
              </a:rPr>
              <a:t>Esame di Stato 2° Ciclo 2017/2018</a:t>
            </a:r>
            <a:r>
              <a:rPr lang="it-IT" sz="8000" dirty="0"/>
              <a:t>”; verrà richiesta una chiave di iscrizione per i Presidenti; inserire i seguenti caratteri, senza le virgolette: </a:t>
            </a:r>
            <a:r>
              <a:rPr lang="it-IT" sz="9600" b="1" dirty="0">
                <a:solidFill>
                  <a:srgbClr val="0000FF"/>
                </a:solidFill>
              </a:rPr>
              <a:t>“</a:t>
            </a:r>
            <a:r>
              <a:rPr lang="it-IT" sz="9600" b="1" dirty="0" err="1">
                <a:solidFill>
                  <a:srgbClr val="0000FF"/>
                </a:solidFill>
              </a:rPr>
              <a:t>presidente@toscana</a:t>
            </a:r>
            <a:r>
              <a:rPr lang="it-IT" sz="9600" b="1" dirty="0">
                <a:solidFill>
                  <a:srgbClr val="0000FF"/>
                </a:solidFill>
              </a:rPr>
              <a:t>”.</a:t>
            </a:r>
          </a:p>
          <a:p>
            <a:pPr marL="0" indent="0">
              <a:buNone/>
            </a:pPr>
            <a:r>
              <a:rPr lang="it-IT" sz="7200" dirty="0"/>
              <a:t> 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6805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i="1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25" y="1176185"/>
            <a:ext cx="3411463" cy="292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55</a:t>
            </a:fld>
            <a:endParaRPr lang="it-IT"/>
          </a:p>
        </p:txBody>
      </p:sp>
      <p:pic>
        <p:nvPicPr>
          <p:cNvPr id="5" name="Picture 2" descr="Risultati immagini per grazie per l'attenzi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16832"/>
            <a:ext cx="47434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4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581DFF"/>
                </a:solidFill>
              </a:rPr>
              <a:t>Disposizioni Normative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41715"/>
            <a:ext cx="16764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76872"/>
            <a:ext cx="3690938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ccia a destra 4"/>
          <p:cNvSpPr/>
          <p:nvPr/>
        </p:nvSpPr>
        <p:spPr>
          <a:xfrm>
            <a:off x="3419872" y="341806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168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1. Principali Disposizioni Normative</a:t>
            </a:r>
            <a:endParaRPr lang="it-IT" dirty="0">
              <a:solidFill>
                <a:srgbClr val="581D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it-IT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Entrata a regime dei </a:t>
            </a:r>
            <a:r>
              <a:rPr lang="it-IT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Nuovi Ordinamenti </a:t>
            </a:r>
            <a:r>
              <a:rPr lang="it-IT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per l’istruzione secondaria di secondo grado (DPR 15 marzo 2010, </a:t>
            </a:r>
            <a:r>
              <a:rPr lang="it-IT" sz="2000" b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n. </a:t>
            </a:r>
            <a:r>
              <a:rPr lang="it-IT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87, 88, 89</a:t>
            </a:r>
            <a:r>
              <a:rPr lang="it-IT" sz="2000" b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)</a:t>
            </a:r>
            <a:endParaRPr lang="it-IT" sz="2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r>
              <a:rPr lang="it-IT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D.M. n.6 del 17 gennaio 2007 </a:t>
            </a:r>
            <a:r>
              <a:rPr lang="it-IT" sz="2000" dirty="0" smtClean="0">
                <a:latin typeface="Georgia" panose="02040502050405020303" pitchFamily="18" charset="0"/>
              </a:rPr>
              <a:t>(Modalità e termini per l'affidamento delle </a:t>
            </a:r>
            <a:r>
              <a:rPr lang="it-IT" sz="2000" b="1" dirty="0" smtClean="0">
                <a:latin typeface="Georgia" panose="02040502050405020303" pitchFamily="18" charset="0"/>
              </a:rPr>
              <a:t>materie </a:t>
            </a:r>
            <a:r>
              <a:rPr lang="it-IT" sz="2000" dirty="0" smtClean="0">
                <a:latin typeface="Georgia" panose="02040502050405020303" pitchFamily="18" charset="0"/>
              </a:rPr>
              <a:t>oggetto degli esami di Stato ai commissari esterni e  criteri e modalità di nomina, designazione e sostituzione dei componenti delle </a:t>
            </a:r>
            <a:r>
              <a:rPr lang="it-IT" sz="2000" b="1" dirty="0" smtClean="0">
                <a:latin typeface="Georgia" panose="02040502050405020303" pitchFamily="18" charset="0"/>
              </a:rPr>
              <a:t>commissioni degli esami </a:t>
            </a:r>
            <a:r>
              <a:rPr lang="it-IT" sz="2000" dirty="0" smtClean="0">
                <a:latin typeface="Georgia" panose="02040502050405020303" pitchFamily="18" charset="0"/>
              </a:rPr>
              <a:t>di Stato)</a:t>
            </a:r>
          </a:p>
          <a:p>
            <a:r>
              <a:rPr lang="it-IT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D.M. 139/2003 </a:t>
            </a:r>
            <a:r>
              <a:rPr lang="it-IT" sz="2000" dirty="0" smtClean="0">
                <a:latin typeface="Georgia" panose="02040502050405020303" pitchFamily="18" charset="0"/>
              </a:rPr>
              <a:t>(Modalità svolgimento 1^ e 2^ prova) e  </a:t>
            </a:r>
            <a:r>
              <a:rPr lang="it-IT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D.M</a:t>
            </a:r>
            <a:r>
              <a:rPr lang="it-IT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. n.10 del 29 gennaio 2015 </a:t>
            </a:r>
            <a:r>
              <a:rPr lang="it-IT" sz="2000" dirty="0">
                <a:latin typeface="Georgia" panose="02040502050405020303" pitchFamily="18" charset="0"/>
              </a:rPr>
              <a:t>(Regolamento recante norme per lo svolgimento della </a:t>
            </a:r>
            <a:r>
              <a:rPr lang="it-IT" sz="2000" b="1" dirty="0">
                <a:latin typeface="Georgia" panose="02040502050405020303" pitchFamily="18" charset="0"/>
              </a:rPr>
              <a:t>seconda prova scritta degli esami di Stato)</a:t>
            </a:r>
          </a:p>
          <a:p>
            <a:r>
              <a:rPr lang="it-IT" sz="2000" b="1" dirty="0" smtClean="0">
                <a:latin typeface="Georgia" panose="02040502050405020303" pitchFamily="18" charset="0"/>
              </a:rPr>
              <a:t>D.M. 99/2009 </a:t>
            </a:r>
            <a:r>
              <a:rPr lang="it-IT" sz="2000" dirty="0" smtClean="0">
                <a:latin typeface="Georgia" panose="02040502050405020303" pitchFamily="18" charset="0"/>
              </a:rPr>
              <a:t>(Lode e nuove tabelle credito scolastico)</a:t>
            </a:r>
          </a:p>
          <a:p>
            <a:r>
              <a:rPr lang="it-IT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D.P.R</a:t>
            </a:r>
            <a:r>
              <a:rPr lang="it-IT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. n.122 del </a:t>
            </a:r>
            <a:r>
              <a:rPr lang="it-IT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22/06/2009 </a:t>
            </a:r>
            <a:r>
              <a:rPr lang="it-IT" sz="2000" dirty="0" smtClean="0">
                <a:latin typeface="Georgia" panose="02040502050405020303" pitchFamily="18" charset="0"/>
              </a:rPr>
              <a:t>(</a:t>
            </a:r>
            <a:r>
              <a:rPr lang="it-IT" sz="2000" b="1" dirty="0" smtClean="0">
                <a:latin typeface="Georgia" panose="02040502050405020303" pitchFamily="18" charset="0"/>
              </a:rPr>
              <a:t>Valutazione </a:t>
            </a:r>
            <a:r>
              <a:rPr lang="it-IT" sz="2000" b="1" dirty="0">
                <a:latin typeface="Georgia" panose="02040502050405020303" pitchFamily="18" charset="0"/>
              </a:rPr>
              <a:t>degli studenti</a:t>
            </a:r>
            <a:r>
              <a:rPr lang="it-IT" sz="2000" dirty="0">
                <a:latin typeface="Georgia" panose="02040502050405020303" pitchFamily="18" charset="0"/>
              </a:rPr>
              <a:t>)</a:t>
            </a:r>
            <a:endParaRPr lang="it-IT" sz="2000" dirty="0">
              <a:noFill/>
              <a:latin typeface="Georgia" panose="02040502050405020303" pitchFamily="18" charset="0"/>
            </a:endParaRPr>
          </a:p>
          <a:p>
            <a:r>
              <a:rPr lang="it-IT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Legge </a:t>
            </a:r>
            <a:r>
              <a:rPr lang="it-IT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n.170 </a:t>
            </a:r>
            <a:r>
              <a:rPr lang="it-IT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dell’8 </a:t>
            </a:r>
            <a:r>
              <a:rPr lang="it-IT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ottobre 2010 </a:t>
            </a:r>
            <a:r>
              <a:rPr lang="it-IT" sz="2000" dirty="0">
                <a:latin typeface="Georgia" panose="02040502050405020303" pitchFamily="18" charset="0"/>
              </a:rPr>
              <a:t>(Nuove norme in materia di </a:t>
            </a:r>
            <a:r>
              <a:rPr lang="it-IT" sz="2000" b="1" dirty="0" smtClean="0">
                <a:latin typeface="Georgia" panose="02040502050405020303" pitchFamily="18" charset="0"/>
              </a:rPr>
              <a:t>disturbi specifici </a:t>
            </a:r>
            <a:r>
              <a:rPr lang="it-IT" sz="2000" b="1" dirty="0">
                <a:latin typeface="Georgia" panose="02040502050405020303" pitchFamily="18" charset="0"/>
              </a:rPr>
              <a:t>di apprendimento </a:t>
            </a:r>
            <a:r>
              <a:rPr lang="it-IT" sz="2000" dirty="0">
                <a:latin typeface="Georgia" panose="02040502050405020303" pitchFamily="18" charset="0"/>
              </a:rPr>
              <a:t>in ambito scolastico</a:t>
            </a:r>
            <a:r>
              <a:rPr lang="it-IT" sz="2000" dirty="0" smtClean="0">
                <a:latin typeface="Georgia" panose="02040502050405020303" pitchFamily="18" charset="0"/>
              </a:rPr>
              <a:t>)</a:t>
            </a:r>
            <a:endParaRPr lang="it-IT" sz="2000" dirty="0">
              <a:latin typeface="Georgia" panose="02040502050405020303" pitchFamily="18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423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2. </a:t>
            </a:r>
            <a:r>
              <a:rPr lang="it-IT" dirty="0">
                <a:solidFill>
                  <a:srgbClr val="581DFF"/>
                </a:solidFill>
              </a:rPr>
              <a:t>Principali Disposizioni Normative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16739902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884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581DFF"/>
                </a:solidFill>
              </a:rPr>
              <a:t>3. </a:t>
            </a:r>
            <a:r>
              <a:rPr lang="it-IT" dirty="0">
                <a:solidFill>
                  <a:srgbClr val="581DFF"/>
                </a:solidFill>
              </a:rPr>
              <a:t>Principali Disposizioni Normative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Anna Pezzati, Dirigente Tecnico USR Toscana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it-IT" sz="3600" b="1" dirty="0" smtClean="0">
                <a:solidFill>
                  <a:srgbClr val="FF0000"/>
                </a:solidFill>
              </a:rPr>
              <a:t>C.M</a:t>
            </a:r>
            <a:r>
              <a:rPr lang="it-IT" sz="3600" b="1" dirty="0">
                <a:solidFill>
                  <a:srgbClr val="FF0000"/>
                </a:solidFill>
              </a:rPr>
              <a:t>. n.20 del 4 marzo 2011 </a:t>
            </a:r>
            <a:r>
              <a:rPr lang="it-IT" sz="3600" dirty="0"/>
              <a:t>(Oggetto: </a:t>
            </a:r>
            <a:r>
              <a:rPr lang="it-IT" sz="3600" b="1" dirty="0"/>
              <a:t>validità dell’anno scolastico </a:t>
            </a:r>
            <a:r>
              <a:rPr lang="it-IT" sz="3600" dirty="0"/>
              <a:t>per la valutazione degli alunni nella scuola secondaria di primo </a:t>
            </a:r>
            <a:r>
              <a:rPr lang="it-IT" sz="3600" dirty="0" smtClean="0"/>
              <a:t>e secondo </a:t>
            </a:r>
            <a:r>
              <a:rPr lang="it-IT" sz="3600" dirty="0"/>
              <a:t>grado – Artt. 2 e 14 DPR 122/2009</a:t>
            </a:r>
            <a:r>
              <a:rPr lang="it-IT" sz="3600" dirty="0" smtClean="0"/>
              <a:t>).</a:t>
            </a:r>
          </a:p>
          <a:p>
            <a:pPr algn="just"/>
            <a:r>
              <a:rPr lang="it-IT" sz="3600" b="1" dirty="0" smtClean="0">
                <a:solidFill>
                  <a:srgbClr val="FF0000"/>
                </a:solidFill>
              </a:rPr>
              <a:t>C.M. 16 marzo 2018, </a:t>
            </a:r>
            <a:r>
              <a:rPr lang="it-IT" sz="3600" b="1" dirty="0" err="1" smtClean="0">
                <a:solidFill>
                  <a:srgbClr val="FF0000"/>
                </a:solidFill>
              </a:rPr>
              <a:t>prot</a:t>
            </a:r>
            <a:r>
              <a:rPr lang="it-IT" sz="3600" b="1" dirty="0" smtClean="0">
                <a:solidFill>
                  <a:srgbClr val="FF0000"/>
                </a:solidFill>
              </a:rPr>
              <a:t>. n. 4537 </a:t>
            </a:r>
            <a:r>
              <a:rPr lang="it-IT" sz="3600" u="sng" dirty="0" smtClean="0"/>
              <a:t>(</a:t>
            </a:r>
            <a:r>
              <a:rPr lang="it-IT" sz="3600" b="1" dirty="0" smtClean="0"/>
              <a:t>Formazione </a:t>
            </a:r>
            <a:r>
              <a:rPr lang="it-IT" sz="3600" b="1" dirty="0"/>
              <a:t>delle commissioni di </a:t>
            </a:r>
            <a:r>
              <a:rPr lang="it-IT" sz="3600" b="1" dirty="0" smtClean="0"/>
              <a:t>esame)</a:t>
            </a:r>
          </a:p>
          <a:p>
            <a:r>
              <a:rPr lang="it-IT" sz="3600" b="1" u="sng" dirty="0">
                <a:solidFill>
                  <a:srgbClr val="FF0000"/>
                </a:solidFill>
                <a:hlinkClick r:id="rId2"/>
              </a:rPr>
              <a:t>D.M: n. 53 del 31 gennaio </a:t>
            </a:r>
            <a:r>
              <a:rPr lang="it-IT" sz="3600" b="1" u="sng" dirty="0" smtClean="0">
                <a:solidFill>
                  <a:srgbClr val="FF0000"/>
                </a:solidFill>
                <a:hlinkClick r:id="rId2"/>
              </a:rPr>
              <a:t>2018</a:t>
            </a:r>
            <a:r>
              <a:rPr lang="it-IT" sz="3600" b="1" u="sng" dirty="0" smtClean="0">
                <a:solidFill>
                  <a:srgbClr val="FF0000"/>
                </a:solidFill>
              </a:rPr>
              <a:t> </a:t>
            </a:r>
            <a:r>
              <a:rPr lang="it-IT" sz="3600" b="1" dirty="0" smtClean="0"/>
              <a:t>(</a:t>
            </a:r>
            <a:r>
              <a:rPr lang="it-IT" sz="3600" dirty="0" smtClean="0"/>
              <a:t>Decreto </a:t>
            </a:r>
            <a:r>
              <a:rPr lang="it-IT" sz="3600" dirty="0"/>
              <a:t>individuazione materie </a:t>
            </a:r>
            <a:r>
              <a:rPr lang="it-IT" sz="3600" dirty="0" smtClean="0"/>
              <a:t>della  </a:t>
            </a:r>
            <a:r>
              <a:rPr lang="it-IT" sz="3600" dirty="0"/>
              <a:t>seconda prova scritta e dei commissari </a:t>
            </a:r>
            <a:r>
              <a:rPr lang="it-IT" sz="3600" dirty="0" smtClean="0"/>
              <a:t>esterni)</a:t>
            </a:r>
            <a:endParaRPr lang="it-IT" sz="3600" dirty="0"/>
          </a:p>
          <a:p>
            <a:pPr algn="just"/>
            <a:endParaRPr lang="it-IT" sz="2800" b="1" dirty="0"/>
          </a:p>
          <a:p>
            <a:pPr marL="177800" indent="0" algn="just">
              <a:buNone/>
            </a:pPr>
            <a:endParaRPr lang="it-IT" sz="2800" i="1" u="sng" dirty="0" smtClean="0"/>
          </a:p>
          <a:p>
            <a:pPr marL="177800" indent="0" algn="just">
              <a:buNone/>
            </a:pPr>
            <a:r>
              <a:rPr lang="it-IT" sz="4000" i="1" dirty="0" smtClean="0"/>
              <a:t> </a:t>
            </a:r>
          </a:p>
          <a:p>
            <a:pPr marL="177800" indent="0" algn="ctr">
              <a:buNone/>
            </a:pPr>
            <a:r>
              <a:rPr lang="it-IT" sz="4000" i="1" dirty="0" smtClean="0"/>
              <a:t> </a:t>
            </a:r>
            <a:r>
              <a:rPr lang="it-IT" sz="4000" b="1" i="1" u="sng" dirty="0" smtClean="0"/>
              <a:t>Cfr. riferimenti </a:t>
            </a:r>
            <a:r>
              <a:rPr lang="it-IT" sz="4000" b="1" i="1" u="sng" dirty="0"/>
              <a:t>riportati nel dispositivo O.M. </a:t>
            </a:r>
            <a:r>
              <a:rPr lang="it-IT" sz="4000" b="1" i="1" u="sng" dirty="0" smtClean="0"/>
              <a:t>350/2018</a:t>
            </a:r>
            <a:endParaRPr lang="it-IT" sz="4000" b="1" i="1" u="sng" dirty="0"/>
          </a:p>
          <a:p>
            <a:pPr marL="177800" indent="0" algn="ctr">
              <a:buNone/>
            </a:pPr>
            <a:r>
              <a:rPr lang="it-IT" sz="4000" b="1" u="sng" dirty="0"/>
              <a:t> </a:t>
            </a:r>
          </a:p>
          <a:p>
            <a:endParaRPr lang="it-IT" dirty="0"/>
          </a:p>
        </p:txBody>
      </p:sp>
      <p:sp>
        <p:nvSpPr>
          <p:cNvPr id="7" name="Freccia in giù 6"/>
          <p:cNvSpPr/>
          <p:nvPr/>
        </p:nvSpPr>
        <p:spPr>
          <a:xfrm>
            <a:off x="4175818" y="4247377"/>
            <a:ext cx="576064" cy="4057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0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979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tà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1791</TotalTime>
  <Words>4569</Words>
  <Application>Microsoft Office PowerPoint</Application>
  <PresentationFormat>Presentazione su schermo (4:3)</PresentationFormat>
  <Paragraphs>404</Paragraphs>
  <Slides>55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55</vt:i4>
      </vt:variant>
    </vt:vector>
  </HeadingPairs>
  <TitlesOfParts>
    <vt:vector size="63" baseType="lpstr">
      <vt:lpstr>Calibri</vt:lpstr>
      <vt:lpstr>Georgia</vt:lpstr>
      <vt:lpstr>Palace Script MT</vt:lpstr>
      <vt:lpstr>Times New Roman</vt:lpstr>
      <vt:lpstr>Trebuchet MS</vt:lpstr>
      <vt:lpstr>Wingdings</vt:lpstr>
      <vt:lpstr>Wingdings 2</vt:lpstr>
      <vt:lpstr>Città</vt:lpstr>
      <vt:lpstr>   Ministero dell’Istruzione, dell’Università e della Ricerca Ufficio Scolastico Regionale per la Toscana Ufficio Ispettivo</vt:lpstr>
      <vt:lpstr>Referenti provinciali Livorno</vt:lpstr>
      <vt:lpstr>Vigilanza Ispettiva Livorno</vt:lpstr>
      <vt:lpstr>TASK FORCE REGIONALE</vt:lpstr>
      <vt:lpstr>Sito del MIUR – Sezione Esami di Stato</vt:lpstr>
      <vt:lpstr>Disposizioni Normative</vt:lpstr>
      <vt:lpstr>1. Principali Disposizioni Normative</vt:lpstr>
      <vt:lpstr>2. Principali Disposizioni Normative</vt:lpstr>
      <vt:lpstr>3. Principali Disposizioni Normative</vt:lpstr>
      <vt:lpstr>Ordinanza Ministeriale 350/2018</vt:lpstr>
      <vt:lpstr>Esame di Stato</vt:lpstr>
      <vt:lpstr>Date degli esami</vt:lpstr>
      <vt:lpstr>Calendario  delle prove scritte (art.14)</vt:lpstr>
      <vt:lpstr>Terza prova Scritta</vt:lpstr>
      <vt:lpstr>SVOLGIMENTO DELLA SECONDA PROVA SCRITTA NEI LICEI SCIENTIFICI (art. 18, c. 8) e della TERZA PROVA SCRITTA in tutti gli ordini di scuola (art. 19, c. 8) </vt:lpstr>
      <vt:lpstr>Disposizioni particolari Terza prova scritta</vt:lpstr>
      <vt:lpstr>Quarta prova scritta</vt:lpstr>
      <vt:lpstr>Date prove suppletive (art. 14)</vt:lpstr>
      <vt:lpstr>Candidati esterni (art. 3)</vt:lpstr>
      <vt:lpstr>Sostituzione componenti Commissioni (art. 11)</vt:lpstr>
      <vt:lpstr>Assenze candidati (art.24)</vt:lpstr>
      <vt:lpstr>Correzione e Valutazione delle prove scritte (art. 20)</vt:lpstr>
      <vt:lpstr>BES e Casi specifici</vt:lpstr>
      <vt:lpstr>DNL e CLIL</vt:lpstr>
      <vt:lpstr>CLIL-  Disposizioni Prova Orale</vt:lpstr>
      <vt:lpstr>Voto finale, certificazione, adempimenti conclusivi (art. 26) Attribuzione della lode (commi 5 e 6)</vt:lpstr>
      <vt:lpstr>Voto finale, certificazione, adempimenti conclusivi (art. 26) Attribuzione della lode (commi 5 e 6)</vt:lpstr>
      <vt:lpstr>Vigilanza ispettiva</vt:lpstr>
      <vt:lpstr>Ruolo del presidente</vt:lpstr>
      <vt:lpstr>Indicazioni operative sul ruolo del presidente</vt:lpstr>
      <vt:lpstr>Aspetti importanti ai quali prestare attenzione</vt:lpstr>
      <vt:lpstr>Riunione preliminare (art. 15)</vt:lpstr>
      <vt:lpstr>Riunione preliminare (art.  15 )</vt:lpstr>
      <vt:lpstr>Verbalizzazione (art. 25)</vt:lpstr>
      <vt:lpstr>Commissione WEB</vt:lpstr>
      <vt:lpstr>Terza Prova scritta (art. 19)</vt:lpstr>
      <vt:lpstr>Correzione prove scritte (art. 20)*</vt:lpstr>
      <vt:lpstr>Colloquio multidisciplinare (art. 21)</vt:lpstr>
      <vt:lpstr>Fasi del Colloquio (art. 21)</vt:lpstr>
      <vt:lpstr>Attenzione </vt:lpstr>
      <vt:lpstr>Casi particolari</vt:lpstr>
      <vt:lpstr>Esami dei candidati con disabilità (art. 22, c. 1, 2)</vt:lpstr>
      <vt:lpstr>Esami dei candidati con disabilità (art. 22, c.9, 10)</vt:lpstr>
      <vt:lpstr>Norme di riferimento candidati con DSA e BES </vt:lpstr>
      <vt:lpstr>Esame dei candidati con DSA e BES (art. 23)</vt:lpstr>
      <vt:lpstr>Strumenti compensativi</vt:lpstr>
      <vt:lpstr>Indicazioni operative candidati con DSA(art.23, comma 1)</vt:lpstr>
      <vt:lpstr>Vigilanza della commissione d’esame</vt:lpstr>
      <vt:lpstr>Privacy </vt:lpstr>
      <vt:lpstr>Garante per la protezione dei dati personali</vt:lpstr>
      <vt:lpstr>Decreto Legislativo 62/2017</vt:lpstr>
      <vt:lpstr>Decorrenza delle norme contenute nel decreto legislativo n. 62/2017 in materia di valutazione ed esami di Stato</vt:lpstr>
      <vt:lpstr>Piattaforma  e-Learning</vt:lpstr>
      <vt:lpstr>Procedura per l’iscrizione alla piattaforma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Ministero dell’Istruzione, dell’Università e della Ricerca Ufficio Scolastico Regionale per la Toscana Ufficio Ispettivo</dc:title>
  <dc:creator>Fasano Paola</dc:creator>
  <cp:lastModifiedBy>Ospiti</cp:lastModifiedBy>
  <cp:revision>166</cp:revision>
  <cp:lastPrinted>2018-06-15T11:01:25Z</cp:lastPrinted>
  <dcterms:created xsi:type="dcterms:W3CDTF">2017-05-05T08:40:40Z</dcterms:created>
  <dcterms:modified xsi:type="dcterms:W3CDTF">2018-06-19T09:23:30Z</dcterms:modified>
</cp:coreProperties>
</file>